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howSpecialPlsOnTitleSld="0" saveSubsetFonts="1">
  <p:sldMasterIdLst>
    <p:sldMasterId id="2147483950" r:id="rId1"/>
  </p:sldMasterIdLst>
  <p:notesMasterIdLst>
    <p:notesMasterId r:id="rId60"/>
  </p:notesMasterIdLst>
  <p:sldIdLst>
    <p:sldId id="257" r:id="rId2"/>
    <p:sldId id="258" r:id="rId3"/>
    <p:sldId id="326" r:id="rId4"/>
    <p:sldId id="331"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84" r:id="rId22"/>
    <p:sldId id="285" r:id="rId23"/>
    <p:sldId id="290" r:id="rId24"/>
    <p:sldId id="291" r:id="rId25"/>
    <p:sldId id="292" r:id="rId26"/>
    <p:sldId id="293" r:id="rId27"/>
    <p:sldId id="318" r:id="rId28"/>
    <p:sldId id="317" r:id="rId29"/>
    <p:sldId id="322" r:id="rId30"/>
    <p:sldId id="327" r:id="rId31"/>
    <p:sldId id="311" r:id="rId32"/>
    <p:sldId id="320" r:id="rId33"/>
    <p:sldId id="306" r:id="rId34"/>
    <p:sldId id="308" r:id="rId35"/>
    <p:sldId id="316" r:id="rId36"/>
    <p:sldId id="319" r:id="rId37"/>
    <p:sldId id="288" r:id="rId38"/>
    <p:sldId id="289" r:id="rId39"/>
    <p:sldId id="301" r:id="rId40"/>
    <p:sldId id="295" r:id="rId41"/>
    <p:sldId id="307" r:id="rId42"/>
    <p:sldId id="302" r:id="rId43"/>
    <p:sldId id="330" r:id="rId44"/>
    <p:sldId id="304" r:id="rId45"/>
    <p:sldId id="328" r:id="rId46"/>
    <p:sldId id="324" r:id="rId47"/>
    <p:sldId id="305" r:id="rId48"/>
    <p:sldId id="303" r:id="rId49"/>
    <p:sldId id="336" r:id="rId50"/>
    <p:sldId id="337" r:id="rId51"/>
    <p:sldId id="332" r:id="rId52"/>
    <p:sldId id="315" r:id="rId53"/>
    <p:sldId id="309" r:id="rId54"/>
    <p:sldId id="310" r:id="rId55"/>
    <p:sldId id="313" r:id="rId56"/>
    <p:sldId id="314" r:id="rId57"/>
    <p:sldId id="325" r:id="rId58"/>
    <p:sldId id="286" r:id="rId5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182"/>
    <a:srgbClr val="1E3565"/>
    <a:srgbClr val="FFFFFF"/>
    <a:srgbClr val="002846"/>
    <a:srgbClr val="0076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6996" autoAdjust="0"/>
    <p:restoredTop sz="94660"/>
  </p:normalViewPr>
  <p:slideViewPr>
    <p:cSldViewPr snapToGrid="0">
      <p:cViewPr>
        <p:scale>
          <a:sx n="89" d="100"/>
          <a:sy n="89" d="100"/>
        </p:scale>
        <p:origin x="798" y="99"/>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&#65279;<?xml version="1.0" encoding="UTF-8" standalone="yes"?>
<Relationships xmlns="http://schemas.openxmlformats.org/package/2006/relationships">
  <Relationship Id="rId13" Type="http://schemas.openxmlformats.org/officeDocument/2006/relationships/slide" Target="slides/slide12.xml" />
  <Relationship Id="rId18" Type="http://schemas.openxmlformats.org/officeDocument/2006/relationships/slide" Target="slides/slide17.xml" />
  <Relationship Id="rId26" Type="http://schemas.openxmlformats.org/officeDocument/2006/relationships/slide" Target="slides/slide25.xml" />
  <Relationship Id="rId39" Type="http://schemas.openxmlformats.org/officeDocument/2006/relationships/slide" Target="slides/slide38.xml" />
  <Relationship Id="rId21" Type="http://schemas.openxmlformats.org/officeDocument/2006/relationships/slide" Target="slides/slide20.xml" />
  <Relationship Id="rId34" Type="http://schemas.openxmlformats.org/officeDocument/2006/relationships/slide" Target="slides/slide33.xml" />
  <Relationship Id="rId42" Type="http://schemas.openxmlformats.org/officeDocument/2006/relationships/slide" Target="slides/slide41.xml" />
  <Relationship Id="rId47" Type="http://schemas.openxmlformats.org/officeDocument/2006/relationships/slide" Target="slides/slide46.xml" />
  <Relationship Id="rId50" Type="http://schemas.openxmlformats.org/officeDocument/2006/relationships/slide" Target="slides/slide49.xml" />
  <Relationship Id="rId55" Type="http://schemas.openxmlformats.org/officeDocument/2006/relationships/slide" Target="slides/slide54.xml" />
  <Relationship Id="rId63" Type="http://schemas.openxmlformats.org/officeDocument/2006/relationships/theme" Target="theme/theme1.xml" />
  <Relationship Id="rId7" Type="http://schemas.openxmlformats.org/officeDocument/2006/relationships/slide" Target="slides/slide6.xml" />
  <Relationship Id="rId2" Type="http://schemas.openxmlformats.org/officeDocument/2006/relationships/slide" Target="slides/slide1.xml" />
  <Relationship Id="rId16" Type="http://schemas.openxmlformats.org/officeDocument/2006/relationships/slide" Target="slides/slide15.xml" />
  <Relationship Id="rId20" Type="http://schemas.openxmlformats.org/officeDocument/2006/relationships/slide" Target="slides/slide19.xml" />
  <Relationship Id="rId29" Type="http://schemas.openxmlformats.org/officeDocument/2006/relationships/slide" Target="slides/slide28.xml" />
  <Relationship Id="rId41" Type="http://schemas.openxmlformats.org/officeDocument/2006/relationships/slide" Target="slides/slide40.xml" />
  <Relationship Id="rId54" Type="http://schemas.openxmlformats.org/officeDocument/2006/relationships/slide" Target="slides/slide53.xml" />
  <Relationship Id="rId62" Type="http://schemas.openxmlformats.org/officeDocument/2006/relationships/viewProps" Target="viewProps.xml" />
  <Relationship Id="rId1" Type="http://schemas.openxmlformats.org/officeDocument/2006/relationships/slideMaster" Target="slideMasters/slideMaster1.xml" />
  <Relationship Id="rId6" Type="http://schemas.openxmlformats.org/officeDocument/2006/relationships/slide" Target="slides/slide5.xml" />
  <Relationship Id="rId11" Type="http://schemas.openxmlformats.org/officeDocument/2006/relationships/slide" Target="slides/slide10.xml" />
  <Relationship Id="rId24" Type="http://schemas.openxmlformats.org/officeDocument/2006/relationships/slide" Target="slides/slide23.xml" />
  <Relationship Id="rId32" Type="http://schemas.openxmlformats.org/officeDocument/2006/relationships/slide" Target="slides/slide31.xml" />
  <Relationship Id="rId37" Type="http://schemas.openxmlformats.org/officeDocument/2006/relationships/slide" Target="slides/slide36.xml" />
  <Relationship Id="rId40" Type="http://schemas.openxmlformats.org/officeDocument/2006/relationships/slide" Target="slides/slide39.xml" />
  <Relationship Id="rId45" Type="http://schemas.openxmlformats.org/officeDocument/2006/relationships/slide" Target="slides/slide44.xml" />
  <Relationship Id="rId53" Type="http://schemas.openxmlformats.org/officeDocument/2006/relationships/slide" Target="slides/slide52.xml" />
  <Relationship Id="rId58" Type="http://schemas.openxmlformats.org/officeDocument/2006/relationships/slide" Target="slides/slide57.xml" />
  <Relationship Id="rId5" Type="http://schemas.openxmlformats.org/officeDocument/2006/relationships/slide" Target="slides/slide4.xml" />
  <Relationship Id="rId15" Type="http://schemas.openxmlformats.org/officeDocument/2006/relationships/slide" Target="slides/slide14.xml" />
  <Relationship Id="rId23" Type="http://schemas.openxmlformats.org/officeDocument/2006/relationships/slide" Target="slides/slide22.xml" />
  <Relationship Id="rId28" Type="http://schemas.openxmlformats.org/officeDocument/2006/relationships/slide" Target="slides/slide27.xml" />
  <Relationship Id="rId36" Type="http://schemas.openxmlformats.org/officeDocument/2006/relationships/slide" Target="slides/slide35.xml" />
  <Relationship Id="rId49" Type="http://schemas.openxmlformats.org/officeDocument/2006/relationships/slide" Target="slides/slide48.xml" />
  <Relationship Id="rId57" Type="http://schemas.openxmlformats.org/officeDocument/2006/relationships/slide" Target="slides/slide56.xml" />
  <Relationship Id="rId61" Type="http://schemas.openxmlformats.org/officeDocument/2006/relationships/presProps" Target="presProps.xml" />
  <Relationship Id="rId10" Type="http://schemas.openxmlformats.org/officeDocument/2006/relationships/slide" Target="slides/slide9.xml" />
  <Relationship Id="rId19" Type="http://schemas.openxmlformats.org/officeDocument/2006/relationships/slide" Target="slides/slide18.xml" />
  <Relationship Id="rId31" Type="http://schemas.openxmlformats.org/officeDocument/2006/relationships/slide" Target="slides/slide30.xml" />
  <Relationship Id="rId44" Type="http://schemas.openxmlformats.org/officeDocument/2006/relationships/slide" Target="slides/slide43.xml" />
  <Relationship Id="rId52" Type="http://schemas.openxmlformats.org/officeDocument/2006/relationships/slide" Target="slides/slide51.xml" />
  <Relationship Id="rId60" Type="http://schemas.openxmlformats.org/officeDocument/2006/relationships/notesMaster" Target="notesMasters/notesMaster1.xml" />
  <Relationship Id="rId4" Type="http://schemas.openxmlformats.org/officeDocument/2006/relationships/slide" Target="slides/slide3.xml" />
  <Relationship Id="rId9" Type="http://schemas.openxmlformats.org/officeDocument/2006/relationships/slide" Target="slides/slide8.xml" />
  <Relationship Id="rId14" Type="http://schemas.openxmlformats.org/officeDocument/2006/relationships/slide" Target="slides/slide13.xml" />
  <Relationship Id="rId22" Type="http://schemas.openxmlformats.org/officeDocument/2006/relationships/slide" Target="slides/slide21.xml" />
  <Relationship Id="rId27" Type="http://schemas.openxmlformats.org/officeDocument/2006/relationships/slide" Target="slides/slide26.xml" />
  <Relationship Id="rId30" Type="http://schemas.openxmlformats.org/officeDocument/2006/relationships/slide" Target="slides/slide29.xml" />
  <Relationship Id="rId35" Type="http://schemas.openxmlformats.org/officeDocument/2006/relationships/slide" Target="slides/slide34.xml" />
  <Relationship Id="rId43" Type="http://schemas.openxmlformats.org/officeDocument/2006/relationships/slide" Target="slides/slide42.xml" />
  <Relationship Id="rId48" Type="http://schemas.openxmlformats.org/officeDocument/2006/relationships/slide" Target="slides/slide47.xml" />
  <Relationship Id="rId56" Type="http://schemas.openxmlformats.org/officeDocument/2006/relationships/slide" Target="slides/slide55.xml" />
  <Relationship Id="rId64" Type="http://schemas.openxmlformats.org/officeDocument/2006/relationships/tableStyles" Target="tableStyles.xml" />
  <Relationship Id="rId8" Type="http://schemas.openxmlformats.org/officeDocument/2006/relationships/slide" Target="slides/slide7.xml" />
  <Relationship Id="rId51" Type="http://schemas.openxmlformats.org/officeDocument/2006/relationships/slide" Target="slides/slide50.xml" />
  <Relationship Id="rId3" Type="http://schemas.openxmlformats.org/officeDocument/2006/relationships/slide" Target="slides/slide2.xml" />
  <Relationship Id="rId12" Type="http://schemas.openxmlformats.org/officeDocument/2006/relationships/slide" Target="slides/slide11.xml" />
  <Relationship Id="rId17" Type="http://schemas.openxmlformats.org/officeDocument/2006/relationships/slide" Target="slides/slide16.xml" />
  <Relationship Id="rId25" Type="http://schemas.openxmlformats.org/officeDocument/2006/relationships/slide" Target="slides/slide24.xml" />
  <Relationship Id="rId33" Type="http://schemas.openxmlformats.org/officeDocument/2006/relationships/slide" Target="slides/slide32.xml" />
  <Relationship Id="rId38" Type="http://schemas.openxmlformats.org/officeDocument/2006/relationships/slide" Target="slides/slide37.xml" />
  <Relationship Id="rId46" Type="http://schemas.openxmlformats.org/officeDocument/2006/relationships/slide" Target="slides/slide45.xml" />
  <Relationship Id="rId59" Type="http://schemas.openxmlformats.org/officeDocument/2006/relationships/slide" Target="slides/slide58.xml" />
</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21BC40C2-1632-4463-B887-348D736215E0}" type="datetimeFigureOut">
              <a:rPr lang="en-US" smtClean="0"/>
              <a:t>11/22/2016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B28FF57E-D8FC-4577-8519-78F9F0EA23B3}" type="slidenum">
              <a:rPr lang="en-US" smtClean="0"/>
              <a:t>‹#›</a:t>
            </a:fld>
            <a:endParaRPr lang="en-US"/>
          </a:p>
        </p:txBody>
      </p:sp>
    </p:spTree>
    <p:extLst>
      <p:ext uri="{BB962C8B-B14F-4D97-AF65-F5344CB8AC3E}">
        <p14:creationId xmlns:p14="http://schemas.microsoft.com/office/powerpoint/2010/main" val="1368158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F916810-E30C-4F06-BEE8-0CA979ED12D5}" type="slidenum">
              <a:rPr lang="en-US"/>
              <a:pPr/>
              <a:t>7</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195C3F-8614-4622-A97C-E988110E490F}"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AB9FE2-25C8-4C05-AE5D-B0D766D0BD57}" type="slidenum">
              <a:rPr lang="en-US"/>
              <a:pPr/>
              <a:t>8</a:t>
            </a:fld>
            <a:endParaRPr lang="en-US"/>
          </a:p>
        </p:txBody>
      </p:sp>
      <p:sp>
        <p:nvSpPr>
          <p:cNvPr id="294914" name="Rectangle 2"/>
          <p:cNvSpPr>
            <a:spLocks noGrp="1" noRot="1" noChangeAspect="1" noChangeArrowheads="1" noTextEdit="1"/>
          </p:cNvSpPr>
          <p:nvPr>
            <p:ph type="sldImg"/>
          </p:nvPr>
        </p:nvSpPr>
        <p:spPr>
          <a:xfrm>
            <a:off x="1182688" y="696913"/>
            <a:ext cx="4645025" cy="3484562"/>
          </a:xfrm>
          <a:ln/>
        </p:spPr>
      </p:sp>
      <p:sp>
        <p:nvSpPr>
          <p:cNvPr id="294915" name="Rectangle 3"/>
          <p:cNvSpPr>
            <a:spLocks noGrp="1" noChangeArrowheads="1"/>
          </p:cNvSpPr>
          <p:nvPr>
            <p:ph type="body" idx="1"/>
          </p:nvPr>
        </p:nvSpPr>
        <p:spPr>
          <a:xfrm>
            <a:off x="701040" y="4417404"/>
            <a:ext cx="5608320" cy="4181766"/>
          </a:xfrm>
        </p:spPr>
        <p:txBody>
          <a:bodyPr/>
          <a:lstStyle/>
          <a:p>
            <a:pPr>
              <a:lnSpc>
                <a:spcPct val="80000"/>
              </a:lnSpc>
            </a:pPr>
            <a:r>
              <a:rPr lang="en-US" sz="800" dirty="0"/>
              <a:t>There are problems in the real world that involve searching thru millions to return tens of thousands of results and we have to better tools to do that than we have now. </a:t>
            </a:r>
          </a:p>
          <a:p>
            <a:pPr>
              <a:lnSpc>
                <a:spcPct val="80000"/>
              </a:lnSpc>
            </a:pPr>
            <a:r>
              <a:rPr lang="en-US" sz="800" dirty="0"/>
              <a:t>Millions and we have to produce tens of </a:t>
            </a:r>
            <a:r>
              <a:rPr lang="en-US" sz="800" dirty="0" err="1"/>
              <a:t>thiusands</a:t>
            </a:r>
            <a:r>
              <a:rPr lang="en-US" sz="800" dirty="0"/>
              <a:t> and we have to have better tools because we cannot afford to hire 25 for 6 months.</a:t>
            </a:r>
          </a:p>
          <a:p>
            <a:pPr>
              <a:lnSpc>
                <a:spcPct val="80000"/>
              </a:lnSpc>
            </a:pPr>
            <a:endParaRPr lang="en-US" sz="800" dirty="0"/>
          </a:p>
          <a:p>
            <a:pPr>
              <a:lnSpc>
                <a:spcPct val="80000"/>
              </a:lnSpc>
            </a:pPr>
            <a:r>
              <a:rPr lang="en-US" sz="800" dirty="0"/>
              <a:t>There is a collection of 32 million emails deposited to National Archives of US by Clinton (administration /) White house. That’s only from presidential records and federal records from the executive office of the president. But of course the entire rest of the government will in the future be making similar deposits. So this 32 m emails is Larger collection than NA is able to handle/review but is not nearly as large as what they have to be able to handle in the future. </a:t>
            </a:r>
          </a:p>
          <a:p>
            <a:pPr>
              <a:lnSpc>
                <a:spcPct val="80000"/>
              </a:lnSpc>
            </a:pPr>
            <a:r>
              <a:rPr lang="en-US" sz="800" dirty="0"/>
              <a:t>Since this collection is not public yet, NARA got a legal request asking for emails that talk about tobacco. In response, NARA </a:t>
            </a:r>
          </a:p>
          <a:p>
            <a:pPr>
              <a:lnSpc>
                <a:spcPct val="80000"/>
              </a:lnSpc>
            </a:pPr>
            <a:r>
              <a:rPr lang="en-US" sz="800" dirty="0"/>
              <a:t>They got a request (because it’s not yet public) that went to the archivists that have them doing searches for a law suit about tobacco settlement / so they wanted to find things talking about tobacco policy in this 32 m emails. Hired 50 lawyers worked for 6 months they reviewed 200 thousand emails (which is less than 1% of the collection size) of which 80 thousands were released to the people requesting. We cannot continue to do this. We must have more effective techniques for this kind of problem.</a:t>
            </a:r>
          </a:p>
          <a:p>
            <a:pPr>
              <a:lnSpc>
                <a:spcPct val="80000"/>
              </a:lnSpc>
            </a:pPr>
            <a:endParaRPr lang="en-US" sz="800" dirty="0"/>
          </a:p>
          <a:p>
            <a:pPr>
              <a:lnSpc>
                <a:spcPct val="80000"/>
              </a:lnSpc>
            </a:pPr>
            <a:r>
              <a:rPr lang="en-US" sz="800" dirty="0"/>
              <a:t>So, it is clear that searching or making sense of such large scale of collection needs new set of tools that can help in that situation.</a:t>
            </a:r>
          </a:p>
          <a:p>
            <a:pPr>
              <a:lnSpc>
                <a:spcPct val="80000"/>
              </a:lnSpc>
            </a:pPr>
            <a:endParaRPr lang="en-US" sz="800" dirty="0"/>
          </a:p>
          <a:p>
            <a:pPr>
              <a:lnSpc>
                <a:spcPct val="80000"/>
              </a:lnSpc>
            </a:pPr>
            <a:r>
              <a:rPr lang="en-US" sz="800" dirty="0"/>
              <a:t>poses challenges</a:t>
            </a:r>
          </a:p>
          <a:p>
            <a:pPr>
              <a:lnSpc>
                <a:spcPct val="80000"/>
              </a:lnSpc>
            </a:pPr>
            <a:endParaRPr lang="en-US" sz="800" dirty="0"/>
          </a:p>
          <a:p>
            <a:pPr>
              <a:lnSpc>
                <a:spcPct val="80000"/>
              </a:lnSpc>
            </a:pPr>
            <a:r>
              <a:rPr lang="en-US" sz="800" dirty="0"/>
              <a:t>Using </a:t>
            </a:r>
            <a:r>
              <a:rPr lang="en-US" sz="800" dirty="0" err="1"/>
              <a:t>boolean</a:t>
            </a:r>
            <a:endParaRPr lang="en-US" sz="800" dirty="0"/>
          </a:p>
          <a:p>
            <a:pPr>
              <a:lnSpc>
                <a:spcPct val="80000"/>
              </a:lnSpc>
            </a:pPr>
            <a:r>
              <a:rPr lang="en-US" sz="800" dirty="0"/>
              <a:t>NOT SCALABLE</a:t>
            </a:r>
          </a:p>
          <a:p>
            <a:pPr>
              <a:lnSpc>
                <a:spcPct val="80000"/>
              </a:lnSpc>
            </a:pPr>
            <a:r>
              <a:rPr lang="en-US" sz="800" dirty="0"/>
              <a:t>------------------</a:t>
            </a:r>
          </a:p>
          <a:p>
            <a:pPr>
              <a:lnSpc>
                <a:spcPct val="80000"/>
              </a:lnSpc>
            </a:pPr>
            <a:r>
              <a:rPr lang="en-US" sz="800" dirty="0"/>
              <a:t>-------</a:t>
            </a:r>
          </a:p>
          <a:p>
            <a:pPr>
              <a:lnSpc>
                <a:spcPct val="80000"/>
              </a:lnSpc>
            </a:pPr>
            <a:r>
              <a:rPr lang="en-US" sz="800" dirty="0"/>
              <a:t>Imagine u have a  large collection of email (millions of emails) and u want to make an exploratory search / make sense of this collection. If u were not actually participating in such informal form of communication, u would have very hard time understanding/recognizing (it would be very hard to realize) who is talking to whom and about who. For example, NA has 32 million emails from Clinton and expecting more than 150 millions from the current admin. Such large scale of collection needs new set of tools that can help in that situation. </a:t>
            </a:r>
          </a:p>
          <a:p>
            <a:pPr>
              <a:lnSpc>
                <a:spcPct val="80000"/>
              </a:lnSpc>
            </a:pPr>
            <a:r>
              <a:rPr lang="en-US" sz="800" dirty="0"/>
              <a:t>In this work we explore one of the capabilities that such tools will need: computational model of identity.</a:t>
            </a:r>
          </a:p>
          <a:p>
            <a:pPr>
              <a:lnSpc>
                <a:spcPct val="80000"/>
              </a:lnSpc>
            </a:pPr>
            <a:endParaRPr lang="en-US" sz="8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AB9FE2-25C8-4C05-AE5D-B0D766D0BD57}" type="slidenum">
              <a:rPr lang="en-US"/>
              <a:pPr/>
              <a:t>9</a:t>
            </a:fld>
            <a:endParaRPr lang="en-US"/>
          </a:p>
        </p:txBody>
      </p:sp>
      <p:sp>
        <p:nvSpPr>
          <p:cNvPr id="294914" name="Rectangle 2"/>
          <p:cNvSpPr>
            <a:spLocks noGrp="1" noRot="1" noChangeAspect="1" noChangeArrowheads="1" noTextEdit="1"/>
          </p:cNvSpPr>
          <p:nvPr>
            <p:ph type="sldImg"/>
          </p:nvPr>
        </p:nvSpPr>
        <p:spPr>
          <a:xfrm>
            <a:off x="1182688" y="696913"/>
            <a:ext cx="4645025" cy="3484562"/>
          </a:xfrm>
          <a:ln/>
        </p:spPr>
      </p:sp>
      <p:sp>
        <p:nvSpPr>
          <p:cNvPr id="294915" name="Rectangle 3"/>
          <p:cNvSpPr>
            <a:spLocks noGrp="1" noChangeArrowheads="1"/>
          </p:cNvSpPr>
          <p:nvPr>
            <p:ph type="body" idx="1"/>
          </p:nvPr>
        </p:nvSpPr>
        <p:spPr>
          <a:xfrm>
            <a:off x="701040" y="4417404"/>
            <a:ext cx="5608320" cy="4181766"/>
          </a:xfrm>
        </p:spPr>
        <p:txBody>
          <a:bodyPr/>
          <a:lstStyle/>
          <a:p>
            <a:pPr>
              <a:lnSpc>
                <a:spcPct val="80000"/>
              </a:lnSpc>
            </a:pPr>
            <a:r>
              <a:rPr lang="en-US" sz="800" dirty="0"/>
              <a:t>There are problems in the real world that involve searching thru millions to return tens of thousands of results and we have to better tools to do that than we have now. </a:t>
            </a:r>
          </a:p>
          <a:p>
            <a:pPr>
              <a:lnSpc>
                <a:spcPct val="80000"/>
              </a:lnSpc>
            </a:pPr>
            <a:r>
              <a:rPr lang="en-US" sz="800" dirty="0"/>
              <a:t>Millions and we have to produce tens of </a:t>
            </a:r>
            <a:r>
              <a:rPr lang="en-US" sz="800" dirty="0" err="1"/>
              <a:t>thiusands</a:t>
            </a:r>
            <a:r>
              <a:rPr lang="en-US" sz="800" dirty="0"/>
              <a:t> and we have to have better tools because we cannot afford to hire 25 for 6 months.</a:t>
            </a:r>
          </a:p>
          <a:p>
            <a:pPr>
              <a:lnSpc>
                <a:spcPct val="80000"/>
              </a:lnSpc>
            </a:pPr>
            <a:endParaRPr lang="en-US" sz="800" dirty="0"/>
          </a:p>
          <a:p>
            <a:pPr>
              <a:lnSpc>
                <a:spcPct val="80000"/>
              </a:lnSpc>
            </a:pPr>
            <a:r>
              <a:rPr lang="en-US" sz="800" dirty="0"/>
              <a:t>There is a collection of 32 million emails deposited to National Archives of US by Clinton (administration /) White house. That’s only from presidential records and federal records from the executive office of the president. But of course the entire rest of the government will in the future be making similar deposits. So this 32 m emails is Larger collection than NA is able to handle/review but is not nearly as large as what they have to be able to handle in the future. </a:t>
            </a:r>
          </a:p>
          <a:p>
            <a:pPr>
              <a:lnSpc>
                <a:spcPct val="80000"/>
              </a:lnSpc>
            </a:pPr>
            <a:r>
              <a:rPr lang="en-US" sz="800" dirty="0"/>
              <a:t>Since this collection is not public yet, NARA got a legal request asking for emails that talk about tobacco. In response, NARA </a:t>
            </a:r>
          </a:p>
          <a:p>
            <a:pPr>
              <a:lnSpc>
                <a:spcPct val="80000"/>
              </a:lnSpc>
            </a:pPr>
            <a:r>
              <a:rPr lang="en-US" sz="800" dirty="0"/>
              <a:t>They got a request (because it’s not yet public) that went to the archivists that have them doing searches for a law suit about tobacco settlement / so they wanted to find things talking about tobacco policy in this 32 m emails. Hired 50 lawyers worked for 6 months they reviewed 200 thousand emails (which is less than 1% of the collection size) of which 80 thousands were released to the people requesting. We cannot continue to do this. We must have more effective techniques for this kind of problem.</a:t>
            </a:r>
          </a:p>
          <a:p>
            <a:pPr>
              <a:lnSpc>
                <a:spcPct val="80000"/>
              </a:lnSpc>
            </a:pPr>
            <a:endParaRPr lang="en-US" sz="800" dirty="0"/>
          </a:p>
          <a:p>
            <a:pPr>
              <a:lnSpc>
                <a:spcPct val="80000"/>
              </a:lnSpc>
            </a:pPr>
            <a:r>
              <a:rPr lang="en-US" sz="800" dirty="0"/>
              <a:t>So, it is clear that searching or making sense of such large scale of collection needs new set of tools that can help in that situation.</a:t>
            </a:r>
          </a:p>
          <a:p>
            <a:pPr>
              <a:lnSpc>
                <a:spcPct val="80000"/>
              </a:lnSpc>
            </a:pPr>
            <a:endParaRPr lang="en-US" sz="800" dirty="0"/>
          </a:p>
          <a:p>
            <a:pPr>
              <a:lnSpc>
                <a:spcPct val="80000"/>
              </a:lnSpc>
            </a:pPr>
            <a:r>
              <a:rPr lang="en-US" sz="800" dirty="0"/>
              <a:t>poses challenges</a:t>
            </a:r>
          </a:p>
          <a:p>
            <a:pPr>
              <a:lnSpc>
                <a:spcPct val="80000"/>
              </a:lnSpc>
            </a:pPr>
            <a:endParaRPr lang="en-US" sz="800" dirty="0"/>
          </a:p>
          <a:p>
            <a:pPr>
              <a:lnSpc>
                <a:spcPct val="80000"/>
              </a:lnSpc>
            </a:pPr>
            <a:r>
              <a:rPr lang="en-US" sz="800" dirty="0"/>
              <a:t>Using </a:t>
            </a:r>
            <a:r>
              <a:rPr lang="en-US" sz="800" dirty="0" err="1"/>
              <a:t>boolean</a:t>
            </a:r>
            <a:endParaRPr lang="en-US" sz="800" dirty="0"/>
          </a:p>
          <a:p>
            <a:pPr>
              <a:lnSpc>
                <a:spcPct val="80000"/>
              </a:lnSpc>
            </a:pPr>
            <a:r>
              <a:rPr lang="en-US" sz="800" dirty="0"/>
              <a:t>NOT SCALABLE</a:t>
            </a:r>
          </a:p>
          <a:p>
            <a:pPr>
              <a:lnSpc>
                <a:spcPct val="80000"/>
              </a:lnSpc>
            </a:pPr>
            <a:r>
              <a:rPr lang="en-US" sz="800" dirty="0"/>
              <a:t>------------------</a:t>
            </a:r>
          </a:p>
          <a:p>
            <a:pPr>
              <a:lnSpc>
                <a:spcPct val="80000"/>
              </a:lnSpc>
            </a:pPr>
            <a:r>
              <a:rPr lang="en-US" sz="800" dirty="0"/>
              <a:t>-------</a:t>
            </a:r>
          </a:p>
          <a:p>
            <a:pPr>
              <a:lnSpc>
                <a:spcPct val="80000"/>
              </a:lnSpc>
            </a:pPr>
            <a:r>
              <a:rPr lang="en-US" sz="800" dirty="0"/>
              <a:t>Imagine u have a  large collection of email (millions of emails) and u want to make an exploratory search / make sense of this collection. If u were not actually participating in such informal form of communication, u would have very hard time understanding/recognizing (it would be very hard to realize) who is talking to whom and about who. For example, NA has 32 million emails from Clinton and expecting more than 150 millions from the current admin. Such large scale of collection needs new set of tools that can help in that situation. </a:t>
            </a:r>
          </a:p>
          <a:p>
            <a:pPr>
              <a:lnSpc>
                <a:spcPct val="80000"/>
              </a:lnSpc>
            </a:pPr>
            <a:r>
              <a:rPr lang="en-US" sz="800" dirty="0"/>
              <a:t>In this work we explore one of the capabilities that such tools will need: computational model of identity.</a:t>
            </a:r>
          </a:p>
          <a:p>
            <a:pPr>
              <a:lnSpc>
                <a:spcPct val="80000"/>
              </a:lnSpc>
            </a:pPr>
            <a:endParaRPr lang="en-US" sz="8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2E45D1CB-4ADF-46FA-BDBF-850855D470CD}" type="slidenum">
              <a:rPr lang="en-US"/>
              <a:pPr/>
              <a:t>16</a:t>
            </a:fld>
            <a:endParaRPr lang="en-US"/>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E3A7ED-F6AC-4BDB-9823-C31DD081D087}" type="slidenum">
              <a:rPr lang="en-US" altLang="en-US"/>
              <a:pPr/>
              <a:t>17</a:t>
            </a:fld>
            <a:endParaRPr lang="en-US" altLang="en-US"/>
          </a:p>
        </p:txBody>
      </p:sp>
      <p:sp>
        <p:nvSpPr>
          <p:cNvPr id="613378" name="Rectangle 2"/>
          <p:cNvSpPr>
            <a:spLocks noGrp="1" noRot="1" noChangeAspect="1" noChangeArrowheads="1" noTextEdit="1"/>
          </p:cNvSpPr>
          <p:nvPr>
            <p:ph type="sldImg"/>
          </p:nvPr>
        </p:nvSpPr>
        <p:spPr>
          <a:ln/>
        </p:spPr>
      </p:sp>
      <p:sp>
        <p:nvSpPr>
          <p:cNvPr id="613379"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F00CD3-A0E5-4759-B7E3-F46B0403B481}" type="slidenum">
              <a:rPr lang="en-US" altLang="en-US"/>
              <a:pPr/>
              <a:t>18</a:t>
            </a:fld>
            <a:endParaRPr lang="en-US" altLang="en-US"/>
          </a:p>
        </p:txBody>
      </p:sp>
      <p:sp>
        <p:nvSpPr>
          <p:cNvPr id="615426" name="Rectangle 2"/>
          <p:cNvSpPr>
            <a:spLocks noGrp="1" noRot="1" noChangeAspect="1" noChangeArrowheads="1" noTextEdit="1"/>
          </p:cNvSpPr>
          <p:nvPr>
            <p:ph type="sldImg"/>
          </p:nvPr>
        </p:nvSpPr>
        <p:spPr>
          <a:ln/>
        </p:spPr>
      </p:sp>
      <p:sp>
        <p:nvSpPr>
          <p:cNvPr id="61542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68441-A8D4-43F8-B93A-2E65BFFDC533}" type="slidenum">
              <a:rPr lang="en-US" altLang="en-US"/>
              <a:pPr/>
              <a:t>19</a:t>
            </a:fld>
            <a:endParaRPr lang="en-US" altLang="en-US"/>
          </a:p>
        </p:txBody>
      </p:sp>
      <p:sp>
        <p:nvSpPr>
          <p:cNvPr id="617474" name="Rectangle 2"/>
          <p:cNvSpPr>
            <a:spLocks noGrp="1" noRot="1" noChangeAspect="1" noChangeArrowheads="1" noTextEdit="1"/>
          </p:cNvSpPr>
          <p:nvPr>
            <p:ph type="sldImg"/>
          </p:nvPr>
        </p:nvSpPr>
        <p:spPr>
          <a:ln/>
        </p:spPr>
      </p:sp>
      <p:sp>
        <p:nvSpPr>
          <p:cNvPr id="61747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406C7E-A10F-4854-85A3-176022A1906D}" type="slidenum">
              <a:rPr lang="en-US" altLang="en-US"/>
              <a:pPr/>
              <a:t>20</a:t>
            </a:fld>
            <a:endParaRPr lang="en-US" altLang="en-US"/>
          </a:p>
        </p:txBody>
      </p:sp>
      <p:sp>
        <p:nvSpPr>
          <p:cNvPr id="619522" name="Rectangle 2"/>
          <p:cNvSpPr>
            <a:spLocks noGrp="1" noRot="1" noChangeAspect="1" noChangeArrowheads="1" noTextEdit="1"/>
          </p:cNvSpPr>
          <p:nvPr>
            <p:ph type="sldImg"/>
          </p:nvPr>
        </p:nvSpPr>
        <p:spPr>
          <a:ln/>
        </p:spPr>
      </p:sp>
      <p:sp>
        <p:nvSpPr>
          <p:cNvPr id="61952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195C3F-8614-4622-A97C-E988110E490F}"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712983" y="3796311"/>
            <a:ext cx="4724400" cy="609601"/>
          </a:xfrm>
        </p:spPr>
        <p:txBody>
          <a:bodyPr anchor="b"/>
          <a:lstStyle>
            <a:lvl1pPr>
              <a:defRPr sz="2800">
                <a:ln>
                  <a:noFill/>
                </a:ln>
                <a:solidFill>
                  <a:srgbClr val="1E3565"/>
                </a:solidFill>
              </a:defRPr>
            </a:lvl1pPr>
          </a:lstStyle>
          <a:p>
            <a:r>
              <a:rPr lang="en-US" dirty="0"/>
              <a:t>Title</a:t>
            </a:r>
          </a:p>
        </p:txBody>
      </p:sp>
      <p:sp>
        <p:nvSpPr>
          <p:cNvPr id="3" name="Subtitle 2"/>
          <p:cNvSpPr>
            <a:spLocks noGrp="1"/>
          </p:cNvSpPr>
          <p:nvPr>
            <p:ph type="subTitle" idx="1"/>
          </p:nvPr>
        </p:nvSpPr>
        <p:spPr>
          <a:xfrm>
            <a:off x="3712983" y="4405912"/>
            <a:ext cx="4724400" cy="321734"/>
          </a:xfrm>
        </p:spPr>
        <p:txBody>
          <a:bodyPr anchor="t">
            <a:normAutofit/>
          </a:bodyPr>
          <a:lstStyle>
            <a:lvl1pPr marL="0" indent="0" algn="l">
              <a:buNone/>
              <a:defRPr sz="1700">
                <a:solidFill>
                  <a:srgbClr val="80818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9" name="Rectangle 18"/>
          <p:cNvSpPr/>
          <p:nvPr userDrawn="1"/>
        </p:nvSpPr>
        <p:spPr>
          <a:xfrm>
            <a:off x="0" y="0"/>
            <a:ext cx="9144000" cy="3397667"/>
          </a:xfrm>
          <a:prstGeom prst="rect">
            <a:avLst/>
          </a:prstGeom>
          <a:gradFill flip="none" rotWithShape="1">
            <a:gsLst>
              <a:gs pos="0">
                <a:srgbClr val="0076C0"/>
              </a:gs>
              <a:gs pos="100000">
                <a:srgbClr val="003E6E"/>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userDrawn="1"/>
        </p:nvSpPr>
        <p:spPr>
          <a:xfrm>
            <a:off x="0" y="6714065"/>
            <a:ext cx="9144000" cy="143935"/>
          </a:xfrm>
          <a:prstGeom prst="rect">
            <a:avLst/>
          </a:prstGeom>
          <a:solidFill>
            <a:srgbClr val="0076C0"/>
          </a:solidFill>
          <a:ln>
            <a:noFill/>
          </a:ln>
          <a:effectLst>
            <a:innerShdw blurRad="234950" dir="9180000">
              <a:srgbClr val="000000">
                <a:alpha val="47000"/>
              </a:srgb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7" name="Picture 26" descr="DrinkerBiddle_web_whit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3741" y="2260485"/>
            <a:ext cx="2369302" cy="330315"/>
          </a:xfrm>
          <a:prstGeom prst="rect">
            <a:avLst/>
          </a:prstGeom>
        </p:spPr>
      </p:pic>
      <p:pic>
        <p:nvPicPr>
          <p:cNvPr id="28" name="Picture 27" descr="faded-half-gri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27" y="2804338"/>
            <a:ext cx="8403427" cy="3846617"/>
          </a:xfrm>
          <a:prstGeom prst="rect">
            <a:avLst/>
          </a:prstGeom>
        </p:spPr>
      </p:pic>
      <p:sp>
        <p:nvSpPr>
          <p:cNvPr id="8" name="Rectangle 7"/>
          <p:cNvSpPr/>
          <p:nvPr userDrawn="1"/>
        </p:nvSpPr>
        <p:spPr>
          <a:xfrm>
            <a:off x="666750" y="6096000"/>
            <a:ext cx="8458200" cy="5418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p14="http://schemas.microsoft.com/office/powerpoint/2010/main"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954F4DA-3542-459C-B32B-26BFC19DAFB2}" type="datetimeFigureOut">
              <a:rPr lang="en-US" smtClean="0"/>
              <a:t>11/22/2016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D61928-A70F-4A96-8B18-F68FDECD7594}" type="slidenum">
              <a:rPr lang="en-US" smtClean="0"/>
              <a:t>‹#›</a:t>
            </a:fld>
            <a:endParaRPr lang="en-US"/>
          </a:p>
        </p:txBody>
      </p:sp>
    </p:spTree>
    <p:extLst>
      <p:ext uri="{BB962C8B-B14F-4D97-AF65-F5344CB8AC3E}">
        <p14:creationId xmlns:p14="http://schemas.microsoft.com/office/powerpoint/2010/main" val="181593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Chart Placeholder 2"/>
          <p:cNvSpPr>
            <a:spLocks noGrp="1"/>
          </p:cNvSpPr>
          <p:nvPr>
            <p:ph type="chart" sz="half" idx="1"/>
          </p:nvPr>
        </p:nvSpPr>
        <p:spPr>
          <a:xfrm>
            <a:off x="457200" y="1719263"/>
            <a:ext cx="4038600" cy="4411662"/>
          </a:xfrm>
        </p:spPr>
        <p:txBody>
          <a:bodyPr/>
          <a:lstStyle/>
          <a:p>
            <a:r>
              <a:rPr lang="en-US"/>
              <a:t>Click icon to add chart</a:t>
            </a:r>
          </a:p>
        </p:txBody>
      </p:sp>
      <p:sp>
        <p:nvSpPr>
          <p:cNvPr id="4" name="Text Placeholder 3"/>
          <p:cNvSpPr>
            <a:spLocks noGrp="1"/>
          </p:cNvSpPr>
          <p:nvPr>
            <p:ph type="body" sz="half" idx="2"/>
          </p:nvPr>
        </p:nvSpPr>
        <p:spPr>
          <a:xfrm>
            <a:off x="4648200" y="1719263"/>
            <a:ext cx="4038600" cy="4411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8400"/>
            <a:ext cx="2133600" cy="457200"/>
          </a:xfrm>
          <a:prstGeom prst="rect">
            <a:avLst/>
          </a:prstGeom>
        </p:spPr>
        <p:txBody>
          <a:bodyPr/>
          <a:lstStyle>
            <a:lvl1pPr>
              <a:defRPr/>
            </a:lvl1pPr>
          </a:lstStyle>
          <a:p>
            <a:endParaRPr lang="en-US" alt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1ABA1DC1-2BE5-4DFE-9BC0-B4199077BAA8}" type="slidenum">
              <a:rPr lang="en-US" altLang="en-US"/>
              <a:pPr/>
              <a:t>‹#›</a:t>
            </a:fld>
            <a:endParaRPr lang="en-US" altLang="en-US"/>
          </a:p>
        </p:txBody>
      </p:sp>
    </p:spTree>
    <p:extLst>
      <p:ext uri="{BB962C8B-B14F-4D97-AF65-F5344CB8AC3E}">
        <p14:creationId xmlns:p14="http://schemas.microsoft.com/office/powerpoint/2010/main" val="3106223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2"/>
          <p:cNvSpPr>
            <a:spLocks noGrp="1"/>
          </p:cNvSpPr>
          <p:nvPr>
            <p:ph type="body" idx="1"/>
          </p:nvPr>
        </p:nvSpPr>
        <p:spPr>
          <a:xfrm>
            <a:off x="685800" y="1828800"/>
            <a:ext cx="7799832" cy="4267200"/>
          </a:xfrm>
          <a:prstGeom prst="rect">
            <a:avLst/>
          </a:prstGeom>
        </p:spPr>
        <p:txBody>
          <a:bodyPr vert="horz" lIns="91440" tIns="45720" rIns="91440" bIns="45720" rtlCol="0">
            <a:normAutofit/>
          </a:bodyPr>
          <a:lstStyle>
            <a:lvl1pPr>
              <a:defRPr sz="2200"/>
            </a:lvl1pPr>
            <a:lvl3pPr>
              <a:defRPr sz="1600"/>
            </a:lvl3pPr>
            <a:lvl4pPr>
              <a:defRPr sz="1600"/>
            </a:lvl4pPr>
            <a:lvl5pPr>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0"/>
          </p:nvPr>
        </p:nvSpPr>
        <p:spPr/>
        <p:txBody>
          <a:bodyPr/>
          <a:lstStyle/>
          <a:p>
            <a:endParaRPr lang="en-US" dirty="0"/>
          </a:p>
        </p:txBody>
      </p:sp>
      <p:sp>
        <p:nvSpPr>
          <p:cNvPr id="3" name="Slide Number Placeholder 2"/>
          <p:cNvSpPr>
            <a:spLocks noGrp="1"/>
          </p:cNvSpPr>
          <p:nvPr>
            <p:ph type="sldNum" sz="quarter" idx="11"/>
          </p:nvPr>
        </p:nvSpPr>
        <p:spPr/>
        <p:txBody>
          <a:bodyPr/>
          <a:lstStyle/>
          <a:p>
            <a:fld id="{D6ED6591-320A-46AF-833B-1B5D3E4AB7E7}" type="slidenum">
              <a:rPr lang="en-US" smtClean="0"/>
              <a:pPr/>
              <a:t>‹#›</a:t>
            </a:fld>
            <a:endParaRPr lang="en-US"/>
          </a:p>
        </p:txBody>
      </p:sp>
      <p:sp>
        <p:nvSpPr>
          <p:cNvPr id="4" name="Title 3"/>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a:off x="662941" y="6398846"/>
            <a:ext cx="7818118" cy="0"/>
          </a:xfrm>
          <a:prstGeom prst="line">
            <a:avLst/>
          </a:prstGeom>
          <a:ln w="12700" cmpd="sng">
            <a:solidFill>
              <a:srgbClr val="0076C0"/>
            </a:solidFill>
          </a:ln>
          <a:effectLst/>
        </p:spPr>
        <p:style>
          <a:lnRef idx="2">
            <a:schemeClr val="accent1"/>
          </a:lnRef>
          <a:fillRef idx="0">
            <a:schemeClr val="accent1"/>
          </a:fillRef>
          <a:effectRef idx="1">
            <a:schemeClr val="accent1"/>
          </a:effectRef>
          <a:fontRef idx="minor">
            <a:schemeClr val="tx1"/>
          </a:fontRef>
        </p:style>
      </p:cxn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6ED6591-320A-46AF-833B-1B5D3E4AB7E7}" type="slidenum">
              <a:rPr lang="en-US" smtClean="0"/>
              <a:pPr/>
              <a:t>‹#›</a:t>
            </a:fld>
            <a:endParaRPr lang="en-US"/>
          </a:p>
        </p:txBody>
      </p:sp>
    </p:spTree>
  </p:cSld>
  <p:clrMapOvr>
    <a:masterClrMapping/>
  </p:clrMapOvr>
</p:sldLayout>
</file>

<file path=ppt/slideLayouts/slideLayout4.xml><?xml version="1.0" encoding="utf-8"?>
<p:sldLayout xmlns:p14="http://schemas.microsoft.com/office/powerpoint/2010/main"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D6ED6591-320A-46AF-833B-1B5D3E4AB7E7}" type="slidenum">
              <a:rPr lang="en-US" smtClean="0"/>
              <a:pPr/>
              <a:t>‹#›</a:t>
            </a:fld>
            <a:endParaRPr lang="en-US"/>
          </a:p>
        </p:txBody>
      </p:sp>
    </p:spTree>
    <p:extLst>
      <p:ext uri="{BB962C8B-B14F-4D97-AF65-F5344CB8AC3E}">
        <p14:creationId xmlns:p14="http://schemas.microsoft.com/office/powerpoint/2010/main" val="114597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810512"/>
            <a:ext cx="3733800" cy="451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10512"/>
            <a:ext cx="3733800" cy="451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p>
            <a:endParaRPr lang="en-US" dirty="0"/>
          </a:p>
        </p:txBody>
      </p:sp>
      <p:sp>
        <p:nvSpPr>
          <p:cNvPr id="6" name="Slide Number Placeholder 5"/>
          <p:cNvSpPr>
            <a:spLocks noGrp="1"/>
          </p:cNvSpPr>
          <p:nvPr>
            <p:ph type="sldNum" sz="quarter" idx="11"/>
          </p:nvPr>
        </p:nvSpPr>
        <p:spPr/>
        <p:txBody>
          <a:bodyPr/>
          <a:lstStyle/>
          <a:p>
            <a:fld id="{D6ED6591-320A-46AF-833B-1B5D3E4AB7E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endParaRPr lang="en-US" dirty="0"/>
          </a:p>
        </p:txBody>
      </p:sp>
      <p:sp>
        <p:nvSpPr>
          <p:cNvPr id="3" name="Slide Number Placeholder 2"/>
          <p:cNvSpPr>
            <a:spLocks noGrp="1"/>
          </p:cNvSpPr>
          <p:nvPr>
            <p:ph type="sldNum" sz="quarter" idx="11"/>
          </p:nvPr>
        </p:nvSpPr>
        <p:spPr/>
        <p:txBody>
          <a:bodyPr/>
          <a:lstStyle/>
          <a:p>
            <a:fld id="{D6ED6591-320A-46AF-833B-1B5D3E4AB7E7}" type="slidenum">
              <a:rPr lang="en-US" smtClean="0"/>
              <a:pPr/>
              <a:t>‹#›</a:t>
            </a:fld>
            <a:endParaRPr lang="en-US"/>
          </a:p>
        </p:txBody>
      </p:sp>
    </p:spTree>
  </p:cSld>
  <p:clrMapOvr>
    <a:masterClrMapping/>
  </p:clrMapOvr>
</p:sldLayout>
</file>

<file path=ppt/slideLayouts/slideLayout7.xml><?xml version="1.0" encoding="utf-8"?>
<p:sldLayout xmlns:p14="http://schemas.microsoft.com/office/powerpoint/2010/main"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166327"/>
            <a:ext cx="5486400" cy="3561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Footer Placeholder 1"/>
          <p:cNvSpPr>
            <a:spLocks noGrp="1"/>
          </p:cNvSpPr>
          <p:nvPr>
            <p:ph type="ftr" sz="quarter" idx="10"/>
          </p:nvPr>
        </p:nvSpPr>
        <p:spPr>
          <a:xfrm>
            <a:off x="662941" y="6340475"/>
            <a:ext cx="7338059" cy="365125"/>
          </a:xfrm>
        </p:spPr>
        <p:txBody>
          <a:bodyPr/>
          <a:lstStyle/>
          <a:p>
            <a:endParaRPr lang="en-US" dirty="0"/>
          </a:p>
        </p:txBody>
      </p:sp>
      <p:sp>
        <p:nvSpPr>
          <p:cNvPr id="6" name="Slide Number Placeholder 2"/>
          <p:cNvSpPr>
            <a:spLocks noGrp="1"/>
          </p:cNvSpPr>
          <p:nvPr>
            <p:ph type="sldNum" sz="quarter" idx="11"/>
          </p:nvPr>
        </p:nvSpPr>
        <p:spPr>
          <a:xfrm>
            <a:off x="8077200" y="6340475"/>
            <a:ext cx="381000" cy="365125"/>
          </a:xfrm>
        </p:spPr>
        <p:txBody>
          <a:bodyPr/>
          <a:lstStyle/>
          <a:p>
            <a:fld id="{D6ED6591-320A-46AF-833B-1B5D3E4AB7E7}" type="slidenum">
              <a:rPr lang="en-US" smtClean="0"/>
              <a:pPr/>
              <a:t>‹#›</a:t>
            </a:fld>
            <a:endParaRPr lang="en-US"/>
          </a:p>
        </p:txBody>
      </p:sp>
    </p:spTree>
    <p:extLst>
      <p:ext uri="{BB962C8B-B14F-4D97-AF65-F5344CB8AC3E}">
        <p14:creationId xmlns:p14="http://schemas.microsoft.com/office/powerpoint/2010/main" val="2840244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245225"/>
            <a:ext cx="2133600" cy="476250"/>
          </a:xfrm>
          <a:prstGeom prst="rect">
            <a:avLst/>
          </a:prstGeom>
        </p:spPr>
        <p:txBody>
          <a:bodyPr/>
          <a:lstStyle>
            <a:lvl1pPr>
              <a:defRPr/>
            </a:lvl1pPr>
          </a:lstStyle>
          <a:p>
            <a:r>
              <a:rPr lang="en-US"/>
              <a:t>October 6, 2008</a:t>
            </a:r>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r>
              <a:rPr lang="en-US"/>
              <a:t>iSchool Colloquium</a:t>
            </a:r>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fld id="{7D875DB4-58D1-4949-AEEA-6D046A615837}" type="slidenum">
              <a:rPr lang="en-US"/>
              <a:pPr/>
              <a:t>‹#›</a:t>
            </a:fld>
            <a:endParaRPr lang="en-US"/>
          </a:p>
        </p:txBody>
      </p:sp>
    </p:spTree>
    <p:extLst>
      <p:ext uri="{BB962C8B-B14F-4D97-AF65-F5344CB8AC3E}">
        <p14:creationId xmlns:p14="http://schemas.microsoft.com/office/powerpoint/2010/main" val="3524869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Custom Layout">
    <p:spTree>
      <p:nvGrpSpPr>
        <p:cNvPr id="1" name="Shape 49"/>
        <p:cNvGrpSpPr/>
        <p:nvPr/>
      </p:nvGrpSpPr>
      <p:grpSpPr>
        <a:xfrm>
          <a:off x="0" y="0"/>
          <a:ext cx="0" cy="0"/>
          <a:chOff x="0" y="0"/>
          <a:chExt cx="0" cy="0"/>
        </a:xfrm>
      </p:grpSpPr>
      <p:sp>
        <p:nvSpPr>
          <p:cNvPr id="50" name="Shape 50"/>
          <p:cNvSpPr txBox="1">
            <a:spLocks noGrp="1"/>
          </p:cNvSpPr>
          <p:nvPr>
            <p:ph type="sldNum" idx="12"/>
          </p:nvPr>
        </p:nvSpPr>
        <p:spPr>
          <a:xfrm>
            <a:off x="4020776" y="6322832"/>
            <a:ext cx="762000" cy="288925"/>
          </a:xfrm>
          <a:prstGeom prst="rect">
            <a:avLst/>
          </a:prstGeom>
          <a:noFill/>
          <a:ln>
            <a:noFill/>
          </a:ln>
        </p:spPr>
        <p:txBody>
          <a:bodyPr lIns="91425" tIns="91425" rIns="91425" bIns="91425" anchor="ctr" anchorCtr="0"/>
          <a:lstStyle>
            <a:lvl1pPr marL="0" marR="0" indent="0" algn="r" rtl="0">
              <a:spcBef>
                <a:spcPts val="0"/>
              </a:spcBef>
              <a:defRPr/>
            </a:lvl1pPr>
            <a:lvl2pPr marL="342900" marR="0" indent="0" algn="l" rtl="0">
              <a:spcBef>
                <a:spcPts val="0"/>
              </a:spcBef>
              <a:defRPr/>
            </a:lvl2pPr>
            <a:lvl3pPr marL="685800" marR="0" indent="0" algn="l" rtl="0">
              <a:spcBef>
                <a:spcPts val="0"/>
              </a:spcBef>
              <a:defRPr/>
            </a:lvl3pPr>
            <a:lvl4pPr marL="1028700" marR="0" indent="0" algn="l" rtl="0">
              <a:spcBef>
                <a:spcPts val="0"/>
              </a:spcBef>
              <a:defRPr/>
            </a:lvl4pPr>
            <a:lvl5pPr marL="1371600" marR="0" indent="0" algn="l" rtl="0">
              <a:spcBef>
                <a:spcPts val="0"/>
              </a:spcBef>
              <a:defRPr/>
            </a:lvl5pPr>
            <a:lvl6pPr marL="1714500" marR="0" indent="0" algn="l" rtl="0">
              <a:spcBef>
                <a:spcPts val="0"/>
              </a:spcBef>
              <a:defRPr/>
            </a:lvl6pPr>
            <a:lvl7pPr marL="2057400" marR="0" indent="0" algn="l" rtl="0">
              <a:spcBef>
                <a:spcPts val="0"/>
              </a:spcBef>
              <a:defRPr/>
            </a:lvl7pPr>
            <a:lvl8pPr marL="2400300" marR="0" indent="0" algn="l" rtl="0">
              <a:spcBef>
                <a:spcPts val="0"/>
              </a:spcBef>
              <a:defRPr/>
            </a:lvl8pPr>
            <a:lvl9pPr marL="2743200" marR="0" indent="0" algn="l" rtl="0">
              <a:spcBef>
                <a:spcPts val="0"/>
              </a:spcBef>
              <a:defRPr/>
            </a:lvl9pPr>
          </a:lstStyle>
          <a:p>
            <a:endParaRPr/>
          </a:p>
        </p:txBody>
      </p:sp>
      <p:sp>
        <p:nvSpPr>
          <p:cNvPr id="51" name="Shape 51"/>
          <p:cNvSpPr/>
          <p:nvPr/>
        </p:nvSpPr>
        <p:spPr>
          <a:xfrm>
            <a:off x="0" y="0"/>
            <a:ext cx="9144000" cy="6858000"/>
          </a:xfrm>
          <a:prstGeom prst="rect">
            <a:avLst/>
          </a:prstGeom>
          <a:solidFill>
            <a:schemeClr val="lt1"/>
          </a:solidFill>
          <a:ln>
            <a:noFill/>
          </a:ln>
        </p:spPr>
        <p:txBody>
          <a:bodyPr lIns="68569" tIns="34275" rIns="68569" bIns="34275" anchor="ctr" anchorCtr="0">
            <a:noAutofit/>
          </a:bodyPr>
          <a:lstStyle/>
          <a:p>
            <a:pPr marL="0" marR="0" lvl="0" indent="0" algn="ctr" rtl="0">
              <a:spcBef>
                <a:spcPts val="0"/>
              </a:spcBef>
              <a:spcAft>
                <a:spcPts val="0"/>
              </a:spcAft>
              <a:buNone/>
            </a:pPr>
            <a:endParaRPr sz="1350" b="0" i="0" u="none" strike="noStrike" cap="none" baseline="0">
              <a:solidFill>
                <a:srgbClr val="FFFFFF"/>
              </a:solidFill>
              <a:latin typeface="Cambria"/>
              <a:ea typeface="Cambria"/>
              <a:cs typeface="Cambria"/>
              <a:sym typeface="Cambria"/>
            </a:endParaRPr>
          </a:p>
        </p:txBody>
      </p:sp>
    </p:spTree>
    <p:extLst>
      <p:ext uri="{BB962C8B-B14F-4D97-AF65-F5344CB8AC3E}">
        <p14:creationId xmlns:p14="http://schemas.microsoft.com/office/powerpoint/2010/main" val="1503721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14="http://schemas.microsoft.com/office/drawing/2010/main"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1219200"/>
            <a:ext cx="7795258" cy="590595"/>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685800" y="1828800"/>
            <a:ext cx="7795258" cy="4267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7" name="Straight Connector 26"/>
          <p:cNvCxnSpPr/>
          <p:nvPr/>
        </p:nvCxnSpPr>
        <p:spPr>
          <a:xfrm>
            <a:off x="662941" y="6398846"/>
            <a:ext cx="7818118" cy="0"/>
          </a:xfrm>
          <a:prstGeom prst="line">
            <a:avLst/>
          </a:prstGeom>
          <a:ln w="12700" cmpd="sng">
            <a:solidFill>
              <a:srgbClr val="0076C0"/>
            </a:solidFill>
          </a:ln>
          <a:effectLst/>
        </p:spPr>
        <p:style>
          <a:lnRef idx="2">
            <a:schemeClr val="accent1"/>
          </a:lnRef>
          <a:fillRef idx="0">
            <a:schemeClr val="accent1"/>
          </a:fillRef>
          <a:effectRef idx="1">
            <a:schemeClr val="accent1"/>
          </a:effectRef>
          <a:fontRef idx="minor">
            <a:schemeClr val="tx1"/>
          </a:fontRef>
        </p:style>
      </p:cxnSp>
      <p:sp>
        <p:nvSpPr>
          <p:cNvPr id="4" name="Footer Placeholder 3"/>
          <p:cNvSpPr>
            <a:spLocks noGrp="1"/>
          </p:cNvSpPr>
          <p:nvPr>
            <p:ph type="ftr" sz="quarter" idx="3"/>
          </p:nvPr>
        </p:nvSpPr>
        <p:spPr>
          <a:xfrm>
            <a:off x="662941" y="6340475"/>
            <a:ext cx="7338059" cy="365125"/>
          </a:xfrm>
          <a:prstGeom prst="rect">
            <a:avLst/>
          </a:prstGeom>
        </p:spPr>
        <p:txBody>
          <a:bodyPr vert="horz" lIns="91440" tIns="45720" rIns="91440" bIns="45720" rtlCol="0" anchor="ctr"/>
          <a:lstStyle>
            <a:lvl1pPr algn="r">
              <a:defRPr sz="800">
                <a:solidFill>
                  <a:srgbClr val="0076C0"/>
                </a:solidFill>
                <a:latin typeface="Arial" pitchFamily="34" charset="0"/>
                <a:cs typeface="Arial" pitchFamily="34" charset="0"/>
              </a:defRPr>
            </a:lvl1pPr>
          </a:lstStyle>
          <a:p>
            <a:endParaRPr lang="en-US" dirty="0"/>
          </a:p>
        </p:txBody>
      </p:sp>
      <p:sp>
        <p:nvSpPr>
          <p:cNvPr id="9" name="Slide Number Placeholder 8"/>
          <p:cNvSpPr>
            <a:spLocks noGrp="1"/>
          </p:cNvSpPr>
          <p:nvPr>
            <p:ph type="sldNum" sz="quarter" idx="4"/>
          </p:nvPr>
        </p:nvSpPr>
        <p:spPr>
          <a:xfrm>
            <a:off x="8077200" y="6340475"/>
            <a:ext cx="381000" cy="365125"/>
          </a:xfrm>
          <a:prstGeom prst="rect">
            <a:avLst/>
          </a:prstGeom>
          <a:ln>
            <a:noFill/>
          </a:ln>
        </p:spPr>
        <p:txBody>
          <a:bodyPr vert="horz" lIns="91440" tIns="45720" rIns="91440" bIns="45720" rtlCol="0" anchor="ctr"/>
          <a:lstStyle>
            <a:lvl1pPr algn="l">
              <a:defRPr sz="800">
                <a:solidFill>
                  <a:srgbClr val="002846"/>
                </a:solidFill>
                <a:latin typeface="Arial" pitchFamily="34" charset="0"/>
                <a:cs typeface="Arial" pitchFamily="34" charset="0"/>
              </a:defRPr>
            </a:lvl1pPr>
          </a:lstStyle>
          <a:p>
            <a:fld id="{D6ED6591-320A-46AF-833B-1B5D3E4AB7E7}" type="slidenum">
              <a:rPr lang="en-US" smtClean="0"/>
              <a:pPr/>
              <a:t>‹#›</a:t>
            </a:fld>
            <a:endParaRPr lang="en-US"/>
          </a:p>
        </p:txBody>
      </p:sp>
      <p:cxnSp>
        <p:nvCxnSpPr>
          <p:cNvPr id="11" name="Straight Connector 10"/>
          <p:cNvCxnSpPr/>
          <p:nvPr/>
        </p:nvCxnSpPr>
        <p:spPr>
          <a:xfrm>
            <a:off x="8001000" y="6398846"/>
            <a:ext cx="0" cy="230554"/>
          </a:xfrm>
          <a:prstGeom prst="line">
            <a:avLst/>
          </a:prstGeom>
          <a:ln>
            <a:solidFill>
              <a:srgbClr val="0076C0"/>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0" y="6714065"/>
            <a:ext cx="9144000" cy="143935"/>
          </a:xfrm>
          <a:prstGeom prst="rect">
            <a:avLst/>
          </a:prstGeom>
          <a:solidFill>
            <a:srgbClr val="0076C0"/>
          </a:solidFill>
          <a:ln>
            <a:noFill/>
          </a:ln>
          <a:effectLst>
            <a:innerShdw blurRad="234950" dir="9180000">
              <a:srgbClr val="000000">
                <a:alpha val="47000"/>
              </a:srgb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0" y="1"/>
            <a:ext cx="9144000" cy="1148080"/>
          </a:xfrm>
          <a:prstGeom prst="rect">
            <a:avLst/>
          </a:prstGeom>
          <a:gradFill flip="none" rotWithShape="1">
            <a:gsLst>
              <a:gs pos="0">
                <a:srgbClr val="0076C0"/>
              </a:gs>
              <a:gs pos="100000">
                <a:srgbClr val="003E6E"/>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descr="DrinkerBiddle_web_white.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49288" y="574675"/>
            <a:ext cx="1425915" cy="198793"/>
          </a:xfrm>
          <a:prstGeom prst="rect">
            <a:avLst/>
          </a:prstGeom>
        </p:spPr>
      </p:pic>
      <p:pic>
        <p:nvPicPr>
          <p:cNvPr id="25" name="Picture 24" descr="fadded-top-grid.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371290" y="47095"/>
            <a:ext cx="4726991" cy="2163871"/>
          </a:xfrm>
          <a:prstGeom prst="rect">
            <a:avLst/>
          </a:prstGeom>
        </p:spPr>
      </p:pic>
    </p:spTree>
  </p:cSld>
  <p:clrMap bg1="lt1" tx1="dk1" bg2="lt2" tx2="dk2" accent1="accent1" accent2="accent2" accent3="accent3" accent4="accent4" accent5="accent5" accent6="accent6" hlink="hlink" folHlink="folHlink"/>
  <p:sldLayoutIdLst>
    <p:sldLayoutId id="2147483951" r:id="rId1"/>
    <p:sldLayoutId id="2147483953" r:id="rId2"/>
    <p:sldLayoutId id="2147483952" r:id="rId3"/>
    <p:sldLayoutId id="2147483962" r:id="rId4"/>
    <p:sldLayoutId id="2147483954" r:id="rId5"/>
    <p:sldLayoutId id="2147483957" r:id="rId6"/>
    <p:sldLayoutId id="2147483963" r:id="rId7"/>
    <p:sldLayoutId id="2147483964" r:id="rId8"/>
    <p:sldLayoutId id="2147483965" r:id="rId9"/>
    <p:sldLayoutId id="2147483966" r:id="rId10"/>
    <p:sldLayoutId id="2147483967" r:id="rId11"/>
  </p:sldLayoutIdLst>
  <p:hf hdr="0" dt="0"/>
  <p:txStyles>
    <p:titleStyle>
      <a:lvl1pPr algn="l" defTabSz="914400" rtl="0" eaLnBrk="1" latinLnBrk="0" hangingPunct="1">
        <a:spcBef>
          <a:spcPct val="0"/>
        </a:spcBef>
        <a:buNone/>
        <a:defRPr sz="2700" kern="1200" cap="none" spc="-100" baseline="0">
          <a:ln>
            <a:noFill/>
          </a:ln>
          <a:solidFill>
            <a:srgbClr val="0076C0"/>
          </a:solidFill>
          <a:effectLst/>
          <a:latin typeface="Arial" pitchFamily="34" charset="0"/>
          <a:ea typeface="+mj-ea"/>
          <a:cs typeface="Arial" pitchFamily="34" charset="0"/>
        </a:defRPr>
      </a:lvl1pPr>
    </p:titleStyle>
    <p:bodyStyle>
      <a:lvl1pPr marL="347472" indent="-228600" algn="l" defTabSz="914400" rtl="0" eaLnBrk="1" latinLnBrk="0" hangingPunct="1">
        <a:lnSpc>
          <a:spcPct val="120000"/>
        </a:lnSpc>
        <a:spcBef>
          <a:spcPts val="910"/>
        </a:spcBef>
        <a:buClr>
          <a:srgbClr val="0076C0"/>
        </a:buClr>
        <a:buFont typeface="Wingdings" pitchFamily="2" charset="2"/>
        <a:buChar char="§"/>
        <a:defRPr sz="2200" kern="1200">
          <a:solidFill>
            <a:schemeClr val="tx1"/>
          </a:solidFill>
          <a:latin typeface="Arial" pitchFamily="34" charset="0"/>
          <a:ea typeface="+mn-ea"/>
          <a:cs typeface="Arial" pitchFamily="34" charset="0"/>
        </a:defRPr>
      </a:lvl1pPr>
      <a:lvl2pPr marL="566928" indent="-228600" algn="l" defTabSz="914400" rtl="0" eaLnBrk="1" latinLnBrk="0" hangingPunct="1">
        <a:lnSpc>
          <a:spcPct val="120000"/>
        </a:lnSpc>
        <a:spcBef>
          <a:spcPts val="910"/>
        </a:spcBef>
        <a:buClrTx/>
        <a:buFont typeface="Arial" pitchFamily="34" charset="0"/>
        <a:buChar char="-"/>
        <a:defRPr sz="1800" kern="1200">
          <a:solidFill>
            <a:schemeClr val="tx1"/>
          </a:solidFill>
          <a:latin typeface="Arial" pitchFamily="34" charset="0"/>
          <a:ea typeface="+mn-ea"/>
          <a:cs typeface="Arial" pitchFamily="34" charset="0"/>
        </a:defRPr>
      </a:lvl2pPr>
      <a:lvl3pPr marL="859536" indent="-228600" algn="l" defTabSz="914400" rtl="0" eaLnBrk="1" latinLnBrk="0" hangingPunct="1">
        <a:lnSpc>
          <a:spcPct val="120000"/>
        </a:lnSpc>
        <a:spcBef>
          <a:spcPts val="910"/>
        </a:spcBef>
        <a:buClrTx/>
        <a:buFont typeface="Arial" pitchFamily="34" charset="0"/>
        <a:buChar char="•"/>
        <a:defRPr sz="1600" kern="1200">
          <a:solidFill>
            <a:schemeClr val="tx1"/>
          </a:solidFill>
          <a:latin typeface="Arial" pitchFamily="34" charset="0"/>
          <a:ea typeface="+mn-ea"/>
          <a:cs typeface="Arial" pitchFamily="34" charset="0"/>
        </a:defRPr>
      </a:lvl3pPr>
      <a:lvl4pPr marL="1152144" indent="-228600" algn="l" defTabSz="914400" rtl="0" eaLnBrk="1" latinLnBrk="0" hangingPunct="1">
        <a:lnSpc>
          <a:spcPct val="120000"/>
        </a:lnSpc>
        <a:spcBef>
          <a:spcPts val="910"/>
        </a:spcBef>
        <a:buClrTx/>
        <a:buFont typeface="Arial" pitchFamily="34" charset="0"/>
        <a:buChar char="•"/>
        <a:defRPr sz="1600" kern="1200">
          <a:solidFill>
            <a:schemeClr val="tx1"/>
          </a:solidFill>
          <a:latin typeface="Arial" pitchFamily="34" charset="0"/>
          <a:ea typeface="+mn-ea"/>
          <a:cs typeface="Arial" pitchFamily="34" charset="0"/>
        </a:defRPr>
      </a:lvl4pPr>
      <a:lvl5pPr marL="1371600" indent="-228600" algn="l" defTabSz="914400" rtl="0" eaLnBrk="1" latinLnBrk="0" hangingPunct="1">
        <a:lnSpc>
          <a:spcPct val="120000"/>
        </a:lnSpc>
        <a:spcBef>
          <a:spcPts val="910"/>
        </a:spcBef>
        <a:buClrTx/>
        <a:buFont typeface="Arial" pitchFamily="34" charset="0"/>
        <a:buChar char="•"/>
        <a:defRPr sz="1600" kern="1200" baseline="0">
          <a:solidFill>
            <a:schemeClr val="tx1"/>
          </a:solidFill>
          <a:latin typeface="Arial" pitchFamily="34" charset="0"/>
          <a:ea typeface="+mn-ea"/>
          <a:cs typeface="Arial"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27.e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vmlDrawing" Target="../drawings/vmlDrawing2.vml"/><Relationship Id="rId5" Type="http://schemas.openxmlformats.org/officeDocument/2006/relationships/image" Target="../media/image28.emf"/><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hyperlink" Target="https://doi.org/10.1145/2600428.2609601" TargetMode="External"/><Relationship Id="rId3" Type="http://schemas.openxmlformats.org/officeDocument/2006/relationships/hyperlink" Target="http://dl.acm.org/author_page.cfm?id=81100408923&amp;coll=DL&amp;dl=ACM&amp;trk=0&amp;cfid=864948229&amp;cftoken=83851795" TargetMode="External"/><Relationship Id="rId7" Type="http://schemas.openxmlformats.org/officeDocument/2006/relationships/hyperlink" Target="http://dl.acm.org/citation.cfm?id=2600428&amp;picked=prox&amp;cfid=864948229&amp;cftoken=83851795" TargetMode="External"/><Relationship Id="rId2" Type="http://schemas.openxmlformats.org/officeDocument/2006/relationships/hyperlink" Target="http://dl.acm.org/ft_gateway.cfm?id=2609601&amp;ftid=1477525&amp;dwn=1&amp;CFID=864948229&amp;CFTOKEN=83851795" TargetMode="External"/><Relationship Id="rId1" Type="http://schemas.openxmlformats.org/officeDocument/2006/relationships/slideLayout" Target="../slideLayouts/slideLayout3.xml"/><Relationship Id="rId6" Type="http://schemas.openxmlformats.org/officeDocument/2006/relationships/hyperlink" Target="http://www.acm.org/publications" TargetMode="External"/><Relationship Id="rId5" Type="http://schemas.openxmlformats.org/officeDocument/2006/relationships/hyperlink" Target="http://sigir.org/sigir2014/" TargetMode="External"/><Relationship Id="rId4" Type="http://schemas.openxmlformats.org/officeDocument/2006/relationships/hyperlink" Target="http://dl.acm.org/inst_page.cfm?id=60014171&amp;CFID=864948229&amp;CFTOKEN=83851795"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hyperlink" Target="http://www.10thmountainfilms.com/the-decade-of-discovery" TargetMode="External"/><Relationship Id="rId13" Type="http://schemas.openxmlformats.org/officeDocument/2006/relationships/hyperlink" Target="http://www.arma.org/arma-conferences/dc-2015/govt-symposium" TargetMode="External"/><Relationship Id="rId18" Type="http://schemas.openxmlformats.org/officeDocument/2006/relationships/hyperlink" Target="http://info.consilio.com/Decades-of-Discovery.html" TargetMode="External"/><Relationship Id="rId26" Type="http://schemas.openxmlformats.org/officeDocument/2006/relationships/hyperlink" Target="https://supportnku.nku.edu/nku/2015_law__informatics_symposium_digitalevidence_february27?erid=2005797&amp;trid=1938732f-4a7b-4638-be7f-42adc02750be" TargetMode="External"/><Relationship Id="rId39" Type="http://schemas.openxmlformats.org/officeDocument/2006/relationships/hyperlink" Target="http://www.lawtecheuropecongress.com/" TargetMode="External"/><Relationship Id="rId3" Type="http://schemas.openxmlformats.org/officeDocument/2006/relationships/hyperlink" Target="http://www.10thmountainfilms.com/" TargetMode="External"/><Relationship Id="rId21" Type="http://schemas.openxmlformats.org/officeDocument/2006/relationships/hyperlink" Target="http://www.emerce.nl/wire/zylab-haalt-unieke-documentaire-the-decade-discovery-nederland" TargetMode="External"/><Relationship Id="rId34" Type="http://schemas.openxmlformats.org/officeDocument/2006/relationships/hyperlink" Target="http://www.google.com/about/careers/locations/mountain-view/" TargetMode="External"/><Relationship Id="rId42" Type="http://schemas.openxmlformats.org/officeDocument/2006/relationships/hyperlink" Target="http://www2.epa.gov/aboutepa/epa-region-2" TargetMode="External"/><Relationship Id="rId7" Type="http://schemas.openxmlformats.org/officeDocument/2006/relationships/hyperlink" Target="http://www.armatriangle.org/" TargetMode="External"/><Relationship Id="rId12" Type="http://schemas.openxmlformats.org/officeDocument/2006/relationships/hyperlink" Target="http://ischool.umd.edu/news/decade-discovery-movie-screening-and-panel-october-8" TargetMode="External"/><Relationship Id="rId17" Type="http://schemas.openxmlformats.org/officeDocument/2006/relationships/hyperlink" Target="http://www.mdx.ac.uk/" TargetMode="External"/><Relationship Id="rId25" Type="http://schemas.openxmlformats.org/officeDocument/2006/relationships/hyperlink" Target="http://www.bu.edu/law/" TargetMode="External"/><Relationship Id="rId33" Type="http://schemas.openxmlformats.org/officeDocument/2006/relationships/hyperlink" Target="https://www.facebook.com/video.php?v=1501451396783331&amp;set=vb.1423053171289821&amp;type=2&amp;theater" TargetMode="External"/><Relationship Id="rId38" Type="http://schemas.openxmlformats.org/officeDocument/2006/relationships/hyperlink" Target="http://calendar.sc.edu/cal/event/showEventMore.rdo;jsessionid=2144A0450551B8ADC9D19BA8F54E5E7F" TargetMode="External"/><Relationship Id="rId2" Type="http://schemas.openxmlformats.org/officeDocument/2006/relationships/image" Target="../media/image49.jpeg"/><Relationship Id="rId16" Type="http://schemas.openxmlformats.org/officeDocument/2006/relationships/hyperlink" Target="http://www.johnmarshall.edu/event/the-decade-of-discovery-cle-movie-screening/" TargetMode="External"/><Relationship Id="rId20" Type="http://schemas.openxmlformats.org/officeDocument/2006/relationships/hyperlink" Target="http://www.amsterdamuas.com/" TargetMode="External"/><Relationship Id="rId29" Type="http://schemas.openxmlformats.org/officeDocument/2006/relationships/hyperlink" Target="http://armannj.org/meetinginfo.php?id=16&amp;ts=1417470655" TargetMode="External"/><Relationship Id="rId41" Type="http://schemas.openxmlformats.org/officeDocument/2006/relationships/hyperlink" Target="http://newfilmmakers.com/" TargetMode="External"/><Relationship Id="rId1" Type="http://schemas.openxmlformats.org/officeDocument/2006/relationships/slideLayout" Target="../slideLayouts/slideLayout6.xml"/><Relationship Id="rId6" Type="http://schemas.openxmlformats.org/officeDocument/2006/relationships/hyperlink" Target="http://www.armagreatnorthwest.org/events.html" TargetMode="External"/><Relationship Id="rId11" Type="http://schemas.openxmlformats.org/officeDocument/2006/relationships/hyperlink" Target="http://law.umkc.edu/pdfs/cle-events/10-21-Decade-of-Discovery-flyer-revised.pdf" TargetMode="External"/><Relationship Id="rId24" Type="http://schemas.openxmlformats.org/officeDocument/2006/relationships/hyperlink" Target="http://law.pitt.edu/events/new-event/pitt-law-screen-award-winning-documentary-decade-discovery" TargetMode="External"/><Relationship Id="rId32" Type="http://schemas.openxmlformats.org/officeDocument/2006/relationships/hyperlink" Target="http://www.bna.com/decadeofdiscovery/" TargetMode="External"/><Relationship Id="rId37" Type="http://schemas.openxmlformats.org/officeDocument/2006/relationships/hyperlink" Target="http://www.cardozo.yu.edu/events/cardozo-law-tech-talk-series-screening-decade-discovery" TargetMode="External"/><Relationship Id="rId40" Type="http://schemas.openxmlformats.org/officeDocument/2006/relationships/hyperlink" Target="http://www.sshrc-crsh.gc.ca/home-accueil-eng.aspx" TargetMode="External"/><Relationship Id="rId5" Type="http://schemas.openxmlformats.org/officeDocument/2006/relationships/hyperlink" Target="http://libcal.library.drexel.edu/event/2512634" TargetMode="External"/><Relationship Id="rId15" Type="http://schemas.openxmlformats.org/officeDocument/2006/relationships/hyperlink" Target="http://www.digitalgovernment.com/Events/Conferences/Records-Management-Conference-@930gov.shtml" TargetMode="External"/><Relationship Id="rId23" Type="http://schemas.openxmlformats.org/officeDocument/2006/relationships/hyperlink" Target="https://events.schiffhardin.com/profile/web/index.cfm?PKwebID=0x374411e8&amp;varPage=home" TargetMode="External"/><Relationship Id="rId28" Type="http://schemas.openxmlformats.org/officeDocument/2006/relationships/hyperlink" Target="http://www.law.du.edu/index.php" TargetMode="External"/><Relationship Id="rId36" Type="http://schemas.openxmlformats.org/officeDocument/2006/relationships/hyperlink" Target="https://www.facebook.com/video.php?v=1489450647983406&amp;set=vb.1423053171289821&amp;type=2&amp;theater" TargetMode="External"/><Relationship Id="rId10" Type="http://schemas.openxmlformats.org/officeDocument/2006/relationships/hyperlink" Target="http://washburnlaw.edu/employers/cle/decadeofdiscovery.html" TargetMode="External"/><Relationship Id="rId19" Type="http://schemas.openxmlformats.org/officeDocument/2006/relationships/hyperlink" Target="http://armamadison.org/" TargetMode="External"/><Relationship Id="rId31" Type="http://schemas.openxmlformats.org/officeDocument/2006/relationships/hyperlink" Target="http://www.law.ufl.edu/news/2015/01/08/uf-law-hosts-e-discovery-film-screening-reception-and-q-and-a-with-director-and-stars/" TargetMode="External"/><Relationship Id="rId44" Type="http://schemas.openxmlformats.org/officeDocument/2006/relationships/hyperlink" Target="http://middletownparamount.com/" TargetMode="External"/><Relationship Id="rId4" Type="http://schemas.openxmlformats.org/officeDocument/2006/relationships/hyperlink" Target="http://kvan.nl/jubileumcongres" TargetMode="External"/><Relationship Id="rId9" Type="http://schemas.openxmlformats.org/officeDocument/2006/relationships/hyperlink" Target="https://law.ku.edu/calendar?trumbaEmbed=view=event&amp;eventid=173223288" TargetMode="External"/><Relationship Id="rId14" Type="http://schemas.openxmlformats.org/officeDocument/2006/relationships/hyperlink" Target="http://law.emory.edu/news-center/events.html?trumbaEmbed=view=event&amp;eventid=115540302" TargetMode="External"/><Relationship Id="rId22" Type="http://schemas.openxmlformats.org/officeDocument/2006/relationships/hyperlink" Target="http://nightowldiscovery.com/the-decade-of-discovery/" TargetMode="External"/><Relationship Id="rId27" Type="http://schemas.openxmlformats.org/officeDocument/2006/relationships/hyperlink" Target="http://www.eventbrite.com/e/the-decade-of-discovery-tickets-15325429773" TargetMode="External"/><Relationship Id="rId30" Type="http://schemas.openxmlformats.org/officeDocument/2006/relationships/hyperlink" Target="http://www.archivesfoundation.org/event/decade-discovery-film-screening/" TargetMode="External"/><Relationship Id="rId35" Type="http://schemas.openxmlformats.org/officeDocument/2006/relationships/hyperlink" Target="https://pennstatelaw.psu.edu/events/film-screening-and-discussion-decade-discovery" TargetMode="External"/><Relationship Id="rId43" Type="http://schemas.openxmlformats.org/officeDocument/2006/relationships/hyperlink" Target="http://www.screenbooker.com/view-screening/629/od61rrd6wn"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hyperlink" Target="mailto:Jason.baron@dbr.com" TargetMode="External"/><Relationship Id="rId2" Type="http://schemas.openxmlformats.org/officeDocument/2006/relationships/image" Target="../media/image60.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8.wmf"/><Relationship Id="rId2" Type="http://schemas.openxmlformats.org/officeDocument/2006/relationships/slideLayout" Target="../slideLayouts/slideLayout8.xml"/><Relationship Id="rId1" Type="http://schemas.openxmlformats.org/officeDocument/2006/relationships/tags" Target="../tags/tag1.xml"/><Relationship Id="rId6" Type="http://schemas.openxmlformats.org/officeDocument/2006/relationships/image" Target="../media/image17.wmf"/><Relationship Id="rId5" Type="http://schemas.openxmlformats.org/officeDocument/2006/relationships/image" Target="../media/image16.jpeg"/><Relationship Id="rId4" Type="http://schemas.openxmlformats.org/officeDocument/2006/relationships/image" Target="../media/image15.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8.wmf"/><Relationship Id="rId2" Type="http://schemas.openxmlformats.org/officeDocument/2006/relationships/slideLayout" Target="../slideLayouts/slideLayout8.xml"/><Relationship Id="rId1" Type="http://schemas.openxmlformats.org/officeDocument/2006/relationships/tags" Target="../tags/tag2.xml"/><Relationship Id="rId6" Type="http://schemas.openxmlformats.org/officeDocument/2006/relationships/image" Target="../media/image17.wmf"/><Relationship Id="rId5" Type="http://schemas.openxmlformats.org/officeDocument/2006/relationships/image" Target="../media/image16.jpeg"/><Relationship Id="rId4" Type="http://schemas.openxmlformats.org/officeDocument/2006/relationships/image" Target="../media/image15.wmf"/></Relationships>
</file>

<file path=ppt/slides/slide1.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4579" y="3796311"/>
            <a:ext cx="4442804" cy="609601"/>
          </a:xfrm>
        </p:spPr>
        <p:txBody>
          <a:bodyPr/>
          <a:lstStyle/>
          <a:p>
            <a:r>
              <a:rPr lang="en-US" dirty="0"/>
              <a:t>Celebrating 25 Years of TREC</a:t>
            </a:r>
          </a:p>
        </p:txBody>
      </p:sp>
      <p:sp>
        <p:nvSpPr>
          <p:cNvPr id="3" name="Subtitle 2"/>
          <p:cNvSpPr>
            <a:spLocks noGrp="1"/>
          </p:cNvSpPr>
          <p:nvPr>
            <p:ph type="subTitle" idx="1"/>
          </p:nvPr>
        </p:nvSpPr>
        <p:spPr>
          <a:xfrm>
            <a:off x="4004821" y="4467361"/>
            <a:ext cx="4475978" cy="868488"/>
          </a:xfrm>
        </p:spPr>
        <p:txBody>
          <a:bodyPr>
            <a:noAutofit/>
          </a:bodyPr>
          <a:lstStyle/>
          <a:p>
            <a:r>
              <a:rPr lang="en-US" b="1" dirty="0"/>
              <a:t>The TREC Legal Track: Key Findings &amp; The Track’s Impact on the Legal Profession </a:t>
            </a:r>
          </a:p>
          <a:p>
            <a:pPr>
              <a:lnSpc>
                <a:spcPct val="100000"/>
              </a:lnSpc>
              <a:spcBef>
                <a:spcPts val="0"/>
              </a:spcBef>
            </a:pPr>
          </a:p>
          <a:p>
            <a:pPr algn="r">
              <a:lnSpc>
                <a:spcPct val="100000"/>
              </a:lnSpc>
              <a:spcBef>
                <a:spcPts val="0"/>
              </a:spcBef>
            </a:pPr>
            <a:r>
              <a:rPr lang="en-US" dirty="0"/>
              <a:t>			Jason R. Baron</a:t>
            </a:r>
          </a:p>
          <a:p>
            <a:pPr algn="r">
              <a:lnSpc>
                <a:spcPct val="100000"/>
              </a:lnSpc>
              <a:spcBef>
                <a:spcPts val="0"/>
              </a:spcBef>
            </a:pPr>
            <a:r>
              <a:rPr lang="en-US" dirty="0"/>
              <a:t>			Drinker Biddle</a:t>
            </a:r>
          </a:p>
          <a:p>
            <a:pPr algn="r">
              <a:lnSpc>
                <a:spcPct val="100000"/>
              </a:lnSpc>
              <a:spcBef>
                <a:spcPts val="0"/>
              </a:spcBef>
            </a:pPr>
            <a:r>
              <a:rPr lang="en-US" dirty="0"/>
              <a:t>			November 15, 2016</a:t>
            </a:r>
          </a:p>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59" y="3397890"/>
            <a:ext cx="3657599" cy="2296412"/>
          </a:xfrm>
          <a:prstGeom prst="rect">
            <a:avLst/>
          </a:prstGeom>
        </p:spPr>
      </p:pic>
    </p:spTree>
    <p:extLst>
      <p:ext uri="{BB962C8B-B14F-4D97-AF65-F5344CB8AC3E}">
        <p14:creationId xmlns:p14="http://schemas.microsoft.com/office/powerpoint/2010/main" val="3568337394"/>
      </p:ext>
    </p:extLst>
  </p:cSld>
  <p:clrMapOvr>
    <a:masterClrMapping/>
  </p:clrMapOvr>
</p:sld>
</file>

<file path=ppt/slides/slide10.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029" y="1586429"/>
            <a:ext cx="7821976" cy="4869455"/>
          </a:xfrm>
          <a:prstGeom prst="rect">
            <a:avLst/>
          </a:prstGeom>
        </p:spPr>
      </p:pic>
      <p:sp>
        <p:nvSpPr>
          <p:cNvPr id="3" name="TextBox 2"/>
          <p:cNvSpPr txBox="1"/>
          <p:nvPr/>
        </p:nvSpPr>
        <p:spPr>
          <a:xfrm>
            <a:off x="1311007" y="892366"/>
            <a:ext cx="6521986" cy="369332"/>
          </a:xfrm>
          <a:prstGeom prst="rect">
            <a:avLst/>
          </a:prstGeom>
          <a:noFill/>
        </p:spPr>
        <p:txBody>
          <a:bodyPr wrap="square" rtlCol="0">
            <a:spAutoFit/>
          </a:bodyPr>
          <a:lstStyle/>
          <a:p>
            <a:r>
              <a:rPr lang="en-US" dirty="0"/>
              <a:t>A flawed, inefficient approach to searching ESI…..</a:t>
            </a:r>
          </a:p>
        </p:txBody>
      </p:sp>
    </p:spTree>
    <p:extLst>
      <p:ext uri="{BB962C8B-B14F-4D97-AF65-F5344CB8AC3E}">
        <p14:creationId xmlns:p14="http://schemas.microsoft.com/office/powerpoint/2010/main" val="3473557102"/>
      </p:ext>
    </p:extLst>
  </p:cSld>
  <p:clrMapOvr>
    <a:masterClrMapping/>
  </p:clrMapOvr>
</p:sld>
</file>

<file path=ppt/slides/slide11.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7277" y="1916935"/>
            <a:ext cx="6588087" cy="3933021"/>
          </a:xfrm>
          <a:prstGeom prst="rect">
            <a:avLst/>
          </a:prstGeom>
        </p:spPr>
      </p:pic>
      <p:sp>
        <p:nvSpPr>
          <p:cNvPr id="3" name="TextBox 2"/>
          <p:cNvSpPr txBox="1"/>
          <p:nvPr/>
        </p:nvSpPr>
        <p:spPr>
          <a:xfrm>
            <a:off x="2016087" y="925417"/>
            <a:ext cx="5607585" cy="954107"/>
          </a:xfrm>
          <a:prstGeom prst="rect">
            <a:avLst/>
          </a:prstGeom>
          <a:noFill/>
        </p:spPr>
        <p:txBody>
          <a:bodyPr wrap="square" rtlCol="0">
            <a:spAutoFit/>
          </a:bodyPr>
          <a:lstStyle/>
          <a:p>
            <a:pPr algn="ctr"/>
            <a:r>
              <a:rPr lang="en-US" sz="2800" dirty="0"/>
              <a:t>In Search of A Better Way for Lawyers To Search ESI</a:t>
            </a:r>
          </a:p>
        </p:txBody>
      </p:sp>
    </p:spTree>
    <p:extLst>
      <p:ext uri="{BB962C8B-B14F-4D97-AF65-F5344CB8AC3E}">
        <p14:creationId xmlns:p14="http://schemas.microsoft.com/office/powerpoint/2010/main" val="906945562"/>
      </p:ext>
    </p:extLst>
  </p:cSld>
  <p:clrMapOvr>
    <a:masterClrMapping/>
  </p:clrMapOvr>
</p:sld>
</file>

<file path=ppt/slides/slide12.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baronjr\Pictures\stack-of-need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327" y="2234722"/>
            <a:ext cx="5854700" cy="4623278"/>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C:\Users\baronjr\Pictures\wheat chaf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76200"/>
            <a:ext cx="2743200" cy="661942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14399" y="609599"/>
            <a:ext cx="4411705" cy="923330"/>
          </a:xfrm>
          <a:prstGeom prst="rect">
            <a:avLst/>
          </a:prstGeom>
          <a:noFill/>
        </p:spPr>
        <p:txBody>
          <a:bodyPr wrap="square" rtlCol="0">
            <a:spAutoFit/>
          </a:bodyPr>
          <a:lstStyle/>
          <a:p/>
          <a:p>
            <a:endParaRPr lang="en-US" dirty="0"/>
          </a:p>
          <a:p>
            <a:r>
              <a:rPr lang="en-US" dirty="0"/>
              <a:t>The Legal Track Information Task:</a:t>
            </a:r>
          </a:p>
        </p:txBody>
      </p:sp>
      <p:sp>
        <p:nvSpPr>
          <p:cNvPr id="4" name="TextBox 3"/>
          <p:cNvSpPr txBox="1"/>
          <p:nvPr/>
        </p:nvSpPr>
        <p:spPr>
          <a:xfrm>
            <a:off x="245821" y="1371600"/>
            <a:ext cx="5469180" cy="923330"/>
          </a:xfrm>
          <a:prstGeom prst="rect">
            <a:avLst/>
          </a:prstGeom>
          <a:noFill/>
        </p:spPr>
        <p:txBody>
          <a:bodyPr wrap="square" rtlCol="0">
            <a:spAutoFit/>
          </a:bodyPr>
          <a:lstStyle/>
          <a:p>
            <a:endParaRPr lang="en-US" dirty="0"/>
          </a:p>
          <a:p>
            <a:r>
              <a:rPr lang="en-US" dirty="0"/>
              <a:t>Find ALL the relevant needles, not just the most highly ranked ones (100% recall)</a:t>
            </a:r>
          </a:p>
        </p:txBody>
      </p:sp>
      <p:sp>
        <p:nvSpPr>
          <p:cNvPr id="5" name="TextBox 4"/>
          <p:cNvSpPr txBox="1"/>
          <p:nvPr/>
        </p:nvSpPr>
        <p:spPr>
          <a:xfrm>
            <a:off x="6705600" y="381000"/>
            <a:ext cx="1981200" cy="1200329"/>
          </a:xfrm>
          <a:prstGeom prst="rect">
            <a:avLst/>
          </a:prstGeom>
          <a:noFill/>
        </p:spPr>
        <p:txBody>
          <a:bodyPr wrap="square" rtlCol="0">
            <a:spAutoFit/>
          </a:bodyPr>
          <a:lstStyle/>
          <a:p>
            <a:r>
              <a:rPr lang="en-US" dirty="0"/>
              <a:t>And JUST the wheat, not the chaff (100% precision)</a:t>
            </a:r>
          </a:p>
        </p:txBody>
      </p:sp>
    </p:spTree>
    <p:extLst>
      <p:ext uri="{BB962C8B-B14F-4D97-AF65-F5344CB8AC3E}">
        <p14:creationId xmlns:p14="http://schemas.microsoft.com/office/powerpoint/2010/main" val="251169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600" fill="hold"/>
                                        <p:tgtEl>
                                          <p:spTgt spid="2"/>
                                        </p:tgtEl>
                                        <p:attrNameLst>
                                          <p:attrName>ppt_x</p:attrName>
                                        </p:attrNameLst>
                                      </p:cBhvr>
                                      <p:tavLst>
                                        <p:tav tm="0">
                                          <p:val>
                                            <p:strVal val="#ppt_x"/>
                                          </p:val>
                                        </p:tav>
                                        <p:tav tm="100000">
                                          <p:val>
                                            <p:strVal val="#ppt_x"/>
                                          </p:val>
                                        </p:tav>
                                      </p:tavLst>
                                    </p:anim>
                                    <p:anim calcmode="lin" valueType="num">
                                      <p:cBhvr additive="base">
                                        <p:cTn id="8" dur="16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1700"/>
                                        <p:tgtEl>
                                          <p:spTgt spid="9218"/>
                                        </p:tgtEl>
                                        <p:attrNameLst>
                                          <p:attrName>ppt_y</p:attrName>
                                        </p:attrNameLst>
                                      </p:cBhvr>
                                      <p:tavLst>
                                        <p:tav tm="0">
                                          <p:val>
                                            <p:strVal val="#ppt_y+#ppt_h*1.125000"/>
                                          </p:val>
                                        </p:tav>
                                        <p:tav tm="100000">
                                          <p:val>
                                            <p:strVal val="#ppt_y"/>
                                          </p:val>
                                        </p:tav>
                                      </p:tavLst>
                                    </p:anim>
                                    <p:animEffect transition="in" filter="wipe(up)">
                                      <p:cBhvr>
                                        <p:cTn id="14" dur="17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450" y="629790"/>
            <a:ext cx="3373237" cy="273597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7474" y="3551260"/>
            <a:ext cx="4945632" cy="2964455"/>
          </a:xfrm>
          <a:prstGeom prst="rect">
            <a:avLst/>
          </a:prstGeom>
        </p:spPr>
      </p:pic>
      <p:pic>
        <p:nvPicPr>
          <p:cNvPr id="5" name="Picture 4"/>
          <p:cNvPicPr>
            <a:picLocks noChangeAspect="1"/>
          </p:cNvPicPr>
          <p:nvPr/>
        </p:nvPicPr>
        <p:blipFill>
          <a:blip r:embed="rId4"/>
          <a:stretch>
            <a:fillRect/>
          </a:stretch>
        </p:blipFill>
        <p:spPr>
          <a:xfrm>
            <a:off x="4230687" y="1642280"/>
            <a:ext cx="3975100" cy="1181100"/>
          </a:xfrm>
          <a:prstGeom prst="rect">
            <a:avLst/>
          </a:prstGeom>
        </p:spPr>
      </p:pic>
    </p:spTree>
    <p:extLst>
      <p:ext uri="{BB962C8B-B14F-4D97-AF65-F5344CB8AC3E}">
        <p14:creationId xmlns:p14="http://schemas.microsoft.com/office/powerpoint/2010/main" val="3859469973"/>
      </p:ext>
    </p:extLst>
  </p:cSld>
  <p:clrMapOvr>
    <a:masterClrMapping/>
  </p:clrMapOvr>
</p:sld>
</file>

<file path=ppt/slides/slide14.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2"/>
          <p:cNvSpPr>
            <a:spLocks noGrp="1"/>
          </p:cNvSpPr>
          <p:nvPr>
            <p:ph type="ftr" sz="quarter" idx="11"/>
          </p:nvPr>
        </p:nvSpPr>
        <p:spPr/>
        <p:txBody>
          <a:bodyPr/>
          <a:lstStyle/>
          <a:p>
            <a:endParaRPr lang="en-US" dirty="0"/>
          </a:p>
        </p:txBody>
      </p:sp>
      <p:sp>
        <p:nvSpPr>
          <p:cNvPr id="18" name="Slide Number Placeholder 3"/>
          <p:cNvSpPr>
            <a:spLocks noGrp="1"/>
          </p:cNvSpPr>
          <p:nvPr>
            <p:ph type="sldNum" sz="quarter" idx="4294967295"/>
          </p:nvPr>
        </p:nvSpPr>
        <p:spPr>
          <a:xfrm>
            <a:off x="6553200" y="6248400"/>
            <a:ext cx="2133600" cy="457200"/>
          </a:xfrm>
          <a:prstGeom prst="rect">
            <a:avLst/>
          </a:prstGeom>
        </p:spPr>
        <p:txBody>
          <a:bodyPr/>
          <a:lstStyle/>
          <a:p>
            <a:endParaRPr lang="en-US" dirty="0"/>
          </a:p>
        </p:txBody>
      </p:sp>
      <p:sp>
        <p:nvSpPr>
          <p:cNvPr id="380933" name="Oval 5"/>
          <p:cNvSpPr>
            <a:spLocks noChangeArrowheads="1"/>
          </p:cNvSpPr>
          <p:nvPr/>
        </p:nvSpPr>
        <p:spPr bwMode="auto">
          <a:xfrm>
            <a:off x="1371600" y="1219200"/>
            <a:ext cx="6705600" cy="5029200"/>
          </a:xfrm>
          <a:prstGeom prst="ellipse">
            <a:avLst/>
          </a:prstGeom>
          <a:solidFill>
            <a:srgbClr val="00FFFF"/>
          </a:solidFill>
          <a:ln w="9525">
            <a:solidFill>
              <a:schemeClr val="tx1"/>
            </a:solidFill>
            <a:round/>
            <a:headEnd/>
            <a:tailEnd/>
          </a:ln>
          <a:effectLst/>
        </p:spPr>
        <p:txBody>
          <a:bodyPr wrap="none" anchor="ctr"/>
          <a:lstStyle/>
          <a:p>
            <a:pPr algn="ctr"/>
            <a:endParaRPr lang="en-US"/>
          </a:p>
        </p:txBody>
      </p:sp>
      <p:sp>
        <p:nvSpPr>
          <p:cNvPr id="380935" name="Line 7"/>
          <p:cNvSpPr>
            <a:spLocks noChangeShapeType="1"/>
          </p:cNvSpPr>
          <p:nvPr/>
        </p:nvSpPr>
        <p:spPr bwMode="auto">
          <a:xfrm>
            <a:off x="4572000" y="1219200"/>
            <a:ext cx="76200" cy="5029200"/>
          </a:xfrm>
          <a:prstGeom prst="line">
            <a:avLst/>
          </a:prstGeom>
          <a:noFill/>
          <a:ln w="9525">
            <a:solidFill>
              <a:schemeClr val="tx1"/>
            </a:solidFill>
            <a:round/>
            <a:headEnd/>
            <a:tailEnd/>
          </a:ln>
          <a:effectLst/>
        </p:spPr>
        <p:txBody>
          <a:bodyPr/>
          <a:lstStyle/>
          <a:p>
            <a:endParaRPr lang="en-US"/>
          </a:p>
        </p:txBody>
      </p:sp>
      <p:sp>
        <p:nvSpPr>
          <p:cNvPr id="380938" name="Line 10"/>
          <p:cNvSpPr>
            <a:spLocks noChangeShapeType="1"/>
          </p:cNvSpPr>
          <p:nvPr/>
        </p:nvSpPr>
        <p:spPr bwMode="auto">
          <a:xfrm>
            <a:off x="1295400" y="3581400"/>
            <a:ext cx="6705600" cy="76200"/>
          </a:xfrm>
          <a:prstGeom prst="line">
            <a:avLst/>
          </a:prstGeom>
          <a:noFill/>
          <a:ln w="9525">
            <a:solidFill>
              <a:schemeClr val="tx1"/>
            </a:solidFill>
            <a:round/>
            <a:headEnd/>
            <a:tailEnd/>
          </a:ln>
          <a:effectLst/>
        </p:spPr>
        <p:txBody>
          <a:bodyPr/>
          <a:lstStyle/>
          <a:p>
            <a:endParaRPr lang="en-US"/>
          </a:p>
        </p:txBody>
      </p:sp>
      <p:sp>
        <p:nvSpPr>
          <p:cNvPr id="380941" name="Text Box 13"/>
          <p:cNvSpPr txBox="1">
            <a:spLocks noChangeArrowheads="1"/>
          </p:cNvSpPr>
          <p:nvPr/>
        </p:nvSpPr>
        <p:spPr bwMode="auto">
          <a:xfrm>
            <a:off x="4724400" y="2362200"/>
            <a:ext cx="2057400" cy="641350"/>
          </a:xfrm>
          <a:prstGeom prst="rect">
            <a:avLst/>
          </a:prstGeom>
          <a:noFill/>
          <a:ln w="9525">
            <a:noFill/>
            <a:miter lim="800000"/>
            <a:headEnd/>
            <a:tailEnd/>
          </a:ln>
          <a:effectLst/>
        </p:spPr>
        <p:txBody>
          <a:bodyPr>
            <a:spAutoFit/>
          </a:bodyPr>
          <a:lstStyle/>
          <a:p>
            <a:pPr>
              <a:spcBef>
                <a:spcPct val="50000"/>
              </a:spcBef>
            </a:pPr>
            <a:r>
              <a:rPr lang="en-US" b="1"/>
              <a:t>Not Relevant and Retrieved</a:t>
            </a:r>
          </a:p>
        </p:txBody>
      </p:sp>
      <p:sp>
        <p:nvSpPr>
          <p:cNvPr id="380942" name="Text Box 14"/>
          <p:cNvSpPr txBox="1">
            <a:spLocks noChangeArrowheads="1"/>
          </p:cNvSpPr>
          <p:nvPr/>
        </p:nvSpPr>
        <p:spPr bwMode="auto">
          <a:xfrm>
            <a:off x="2286000" y="2362200"/>
            <a:ext cx="19812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380943" name="Text Box 15"/>
          <p:cNvSpPr txBox="1">
            <a:spLocks noChangeArrowheads="1"/>
          </p:cNvSpPr>
          <p:nvPr/>
        </p:nvSpPr>
        <p:spPr bwMode="auto">
          <a:xfrm>
            <a:off x="2362200" y="2362200"/>
            <a:ext cx="16764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380944" name="Text Box 16"/>
          <p:cNvSpPr txBox="1">
            <a:spLocks noChangeArrowheads="1"/>
          </p:cNvSpPr>
          <p:nvPr/>
        </p:nvSpPr>
        <p:spPr bwMode="auto">
          <a:xfrm>
            <a:off x="2286000" y="2362200"/>
            <a:ext cx="1905000" cy="641350"/>
          </a:xfrm>
          <a:prstGeom prst="rect">
            <a:avLst/>
          </a:prstGeom>
          <a:noFill/>
          <a:ln w="9525">
            <a:noFill/>
            <a:miter lim="800000"/>
            <a:headEnd/>
            <a:tailEnd/>
          </a:ln>
          <a:effectLst/>
        </p:spPr>
        <p:txBody>
          <a:bodyPr>
            <a:spAutoFit/>
          </a:bodyPr>
          <a:lstStyle/>
          <a:p>
            <a:pPr>
              <a:spcBef>
                <a:spcPct val="50000"/>
              </a:spcBef>
            </a:pPr>
            <a:r>
              <a:rPr lang="en-US" b="1"/>
              <a:t>Relevant and Retrieved</a:t>
            </a:r>
          </a:p>
        </p:txBody>
      </p:sp>
      <p:sp>
        <p:nvSpPr>
          <p:cNvPr id="380945" name="Text Box 17"/>
          <p:cNvSpPr txBox="1">
            <a:spLocks noChangeArrowheads="1"/>
          </p:cNvSpPr>
          <p:nvPr/>
        </p:nvSpPr>
        <p:spPr bwMode="auto">
          <a:xfrm>
            <a:off x="2286000" y="3886200"/>
            <a:ext cx="1981200" cy="641350"/>
          </a:xfrm>
          <a:prstGeom prst="rect">
            <a:avLst/>
          </a:prstGeom>
          <a:noFill/>
          <a:ln w="9525">
            <a:noFill/>
            <a:miter lim="800000"/>
            <a:headEnd/>
            <a:tailEnd/>
          </a:ln>
          <a:effectLst/>
        </p:spPr>
        <p:txBody>
          <a:bodyPr>
            <a:spAutoFit/>
          </a:bodyPr>
          <a:lstStyle/>
          <a:p>
            <a:pPr>
              <a:spcBef>
                <a:spcPct val="50000"/>
              </a:spcBef>
            </a:pPr>
            <a:r>
              <a:rPr lang="en-US" b="1"/>
              <a:t>Relevant and Not Retrieved</a:t>
            </a:r>
          </a:p>
        </p:txBody>
      </p:sp>
      <p:sp>
        <p:nvSpPr>
          <p:cNvPr id="380946" name="Text Box 18"/>
          <p:cNvSpPr txBox="1">
            <a:spLocks noChangeArrowheads="1"/>
          </p:cNvSpPr>
          <p:nvPr/>
        </p:nvSpPr>
        <p:spPr bwMode="auto">
          <a:xfrm>
            <a:off x="4800600" y="3886200"/>
            <a:ext cx="2209800" cy="641350"/>
          </a:xfrm>
          <a:prstGeom prst="rect">
            <a:avLst/>
          </a:prstGeom>
          <a:noFill/>
          <a:ln w="9525">
            <a:noFill/>
            <a:miter lim="800000"/>
            <a:headEnd/>
            <a:tailEnd/>
          </a:ln>
          <a:effectLst/>
        </p:spPr>
        <p:txBody>
          <a:bodyPr>
            <a:spAutoFit/>
          </a:bodyPr>
          <a:lstStyle/>
          <a:p>
            <a:pPr>
              <a:spcBef>
                <a:spcPct val="50000"/>
              </a:spcBef>
            </a:pPr>
            <a:r>
              <a:rPr lang="en-US" b="1"/>
              <a:t>Not Relevant and Not Retrieved</a:t>
            </a:r>
          </a:p>
        </p:txBody>
      </p:sp>
      <p:sp>
        <p:nvSpPr>
          <p:cNvPr id="380947" name="Text Box 19"/>
          <p:cNvSpPr txBox="1">
            <a:spLocks noChangeArrowheads="1"/>
          </p:cNvSpPr>
          <p:nvPr/>
        </p:nvSpPr>
        <p:spPr bwMode="auto">
          <a:xfrm>
            <a:off x="2133600" y="381000"/>
            <a:ext cx="6705599" cy="830997"/>
          </a:xfrm>
          <a:prstGeom prst="rect">
            <a:avLst/>
          </a:prstGeom>
          <a:noFill/>
          <a:ln w="9525">
            <a:noFill/>
            <a:miter lim="800000"/>
            <a:headEnd/>
            <a:tailEnd/>
          </a:ln>
          <a:effectLst/>
        </p:spPr>
        <p:txBody>
          <a:bodyPr wrap="square">
            <a:spAutoFit/>
          </a:bodyPr>
          <a:lstStyle/>
          <a:p>
            <a:pPr>
              <a:spcBef>
                <a:spcPct val="50000"/>
              </a:spcBef>
            </a:pPr>
            <a:r>
              <a:rPr lang="en-US" sz="2400" b="1" dirty="0"/>
              <a:t>FINDING RESPONSIVE DOCUMENTS IN A LARGE DATA SET: </a:t>
            </a:r>
            <a:r>
              <a:rPr lang="en-US" b="1" dirty="0"/>
              <a:t>FOUR LOGICAL CATEGORIES </a:t>
            </a:r>
          </a:p>
        </p:txBody>
      </p:sp>
      <p:sp>
        <p:nvSpPr>
          <p:cNvPr id="380948" name="Text Box 20"/>
          <p:cNvSpPr txBox="1">
            <a:spLocks noChangeArrowheads="1"/>
          </p:cNvSpPr>
          <p:nvPr/>
        </p:nvSpPr>
        <p:spPr bwMode="auto">
          <a:xfrm>
            <a:off x="2133600" y="3124200"/>
            <a:ext cx="2286000" cy="366713"/>
          </a:xfrm>
          <a:prstGeom prst="rect">
            <a:avLst/>
          </a:prstGeom>
          <a:noFill/>
          <a:ln w="9525">
            <a:noFill/>
            <a:miter lim="800000"/>
            <a:headEnd/>
            <a:tailEnd/>
          </a:ln>
          <a:effectLst/>
        </p:spPr>
        <p:txBody>
          <a:bodyPr>
            <a:spAutoFit/>
          </a:bodyPr>
          <a:lstStyle/>
          <a:p>
            <a:pPr>
              <a:spcBef>
                <a:spcPct val="50000"/>
              </a:spcBef>
            </a:pPr>
            <a:r>
              <a:rPr lang="en-US" b="1"/>
              <a:t> DOCUMENT SET </a:t>
            </a:r>
          </a:p>
        </p:txBody>
      </p:sp>
      <p:sp>
        <p:nvSpPr>
          <p:cNvPr id="380951" name="Text Box 23"/>
          <p:cNvSpPr txBox="1">
            <a:spLocks noChangeArrowheads="1"/>
          </p:cNvSpPr>
          <p:nvPr/>
        </p:nvSpPr>
        <p:spPr bwMode="auto">
          <a:xfrm>
            <a:off x="4953000" y="3124200"/>
            <a:ext cx="2362200" cy="366713"/>
          </a:xfrm>
          <a:prstGeom prst="rect">
            <a:avLst/>
          </a:prstGeom>
          <a:noFill/>
          <a:ln w="9525">
            <a:noFill/>
            <a:miter lim="800000"/>
            <a:headEnd/>
            <a:tailEnd/>
          </a:ln>
          <a:effectLst/>
        </p:spPr>
        <p:txBody>
          <a:bodyPr>
            <a:spAutoFit/>
          </a:bodyPr>
          <a:lstStyle/>
          <a:p>
            <a:pPr>
              <a:spcBef>
                <a:spcPct val="50000"/>
              </a:spcBef>
            </a:pPr>
            <a:r>
              <a:rPr lang="en-US" b="1"/>
              <a:t>FALSE POSITIVES</a:t>
            </a:r>
          </a:p>
        </p:txBody>
      </p:sp>
      <p:sp>
        <p:nvSpPr>
          <p:cNvPr id="380952" name="Text Box 24"/>
          <p:cNvSpPr txBox="1">
            <a:spLocks noChangeArrowheads="1"/>
          </p:cNvSpPr>
          <p:nvPr/>
        </p:nvSpPr>
        <p:spPr bwMode="auto">
          <a:xfrm>
            <a:off x="2819400" y="4532313"/>
            <a:ext cx="1295400" cy="366712"/>
          </a:xfrm>
          <a:prstGeom prst="rect">
            <a:avLst/>
          </a:prstGeom>
          <a:noFill/>
          <a:ln w="9525">
            <a:noFill/>
            <a:miter lim="800000"/>
            <a:headEnd/>
            <a:tailEnd/>
          </a:ln>
          <a:effectLst/>
        </p:spPr>
        <p:txBody>
          <a:bodyPr>
            <a:spAutoFit/>
          </a:bodyPr>
          <a:lstStyle/>
          <a:p>
            <a:endParaRPr lang="en-US"/>
          </a:p>
        </p:txBody>
      </p:sp>
      <p:sp>
        <p:nvSpPr>
          <p:cNvPr id="380953" name="Text Box 25"/>
          <p:cNvSpPr txBox="1">
            <a:spLocks noChangeArrowheads="1"/>
          </p:cNvSpPr>
          <p:nvPr/>
        </p:nvSpPr>
        <p:spPr bwMode="auto">
          <a:xfrm>
            <a:off x="2286000" y="4800600"/>
            <a:ext cx="2438400" cy="366713"/>
          </a:xfrm>
          <a:prstGeom prst="rect">
            <a:avLst/>
          </a:prstGeom>
          <a:noFill/>
          <a:ln w="9525">
            <a:noFill/>
            <a:miter lim="800000"/>
            <a:headEnd/>
            <a:tailEnd/>
          </a:ln>
          <a:effectLst/>
        </p:spPr>
        <p:txBody>
          <a:bodyPr>
            <a:spAutoFit/>
          </a:bodyPr>
          <a:lstStyle/>
          <a:p>
            <a:pPr>
              <a:spcBef>
                <a:spcPct val="50000"/>
              </a:spcBef>
            </a:pPr>
            <a:r>
              <a:rPr lang="en-US" b="1"/>
              <a:t>FALSE NEGATIVES</a:t>
            </a:r>
          </a:p>
        </p:txBody>
      </p:sp>
    </p:spTree>
    <p:extLst>
      <p:ext uri="{BB962C8B-B14F-4D97-AF65-F5344CB8AC3E}">
        <p14:creationId xmlns:p14="http://schemas.microsoft.com/office/powerpoint/2010/main" val="3516650150"/>
      </p:ext>
    </p:extLst>
  </p:cSld>
  <p:clrMapOvr>
    <a:masterClrMapping/>
  </p:clrMapOvr>
</p:sld>
</file>

<file path=ppt/slides/slide15.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173" y="274637"/>
            <a:ext cx="8719227" cy="2358091"/>
          </a:xfrm>
        </p:spPr>
        <p:txBody>
          <a:bodyPr>
            <a:normAutofit/>
          </a:bodyPr>
          <a:lstStyle/>
          <a:p>
            <a:r>
              <a:rPr lang="en-US" dirty="0"/>
              <a:t>TREC Legal Track Coordinators 2006-2011</a:t>
            </a:r>
          </a:p>
        </p:txBody>
      </p:sp>
      <p:sp>
        <p:nvSpPr>
          <p:cNvPr id="3" name="Content Placeholder 2"/>
          <p:cNvSpPr>
            <a:spLocks noGrp="1"/>
          </p:cNvSpPr>
          <p:nvPr>
            <p:ph idx="1"/>
          </p:nvPr>
        </p:nvSpPr>
        <p:spPr/>
        <p:txBody>
          <a:bodyPr>
            <a:normAutofit/>
          </a:bodyPr>
          <a:lstStyle/>
          <a:p>
            <a:r>
              <a:rPr lang="en-US" dirty="0"/>
              <a:t>Jason R. Baron</a:t>
            </a:r>
          </a:p>
          <a:p>
            <a:r>
              <a:rPr lang="en-US" dirty="0"/>
              <a:t>Gordon V. Cormack</a:t>
            </a:r>
          </a:p>
          <a:p>
            <a:r>
              <a:rPr lang="en-US" dirty="0"/>
              <a:t>Maura R. Grossman</a:t>
            </a:r>
          </a:p>
          <a:p>
            <a:r>
              <a:rPr lang="en-US" dirty="0"/>
              <a:t>Bruce Hedin</a:t>
            </a:r>
          </a:p>
          <a:p>
            <a:r>
              <a:rPr lang="en-US" dirty="0"/>
              <a:t>David D. Lewis</a:t>
            </a:r>
          </a:p>
          <a:p>
            <a:r>
              <a:rPr lang="en-US" dirty="0"/>
              <a:t>Douglas W. Oard</a:t>
            </a:r>
          </a:p>
          <a:p>
            <a:r>
              <a:rPr lang="en-US" dirty="0"/>
              <a:t>Stephen Tomlinson</a:t>
            </a:r>
          </a:p>
          <a:p>
            <a:r>
              <a:rPr lang="en-US" dirty="0"/>
              <a:t>Paul Thompson</a:t>
            </a:r>
          </a:p>
          <a:p>
            <a:endParaRPr lang="en-US" dirty="0"/>
          </a:p>
        </p:txBody>
      </p:sp>
    </p:spTree>
    <p:extLst>
      <p:ext uri="{BB962C8B-B14F-4D97-AF65-F5344CB8AC3E}">
        <p14:creationId xmlns:p14="http://schemas.microsoft.com/office/powerpoint/2010/main" val="1200768454"/>
      </p:ext>
    </p:extLst>
  </p:cSld>
  <p:clrMapOvr>
    <a:masterClrMapping/>
  </p:clrMapOvr>
</p:sld>
</file>

<file path=ppt/slides/slide16.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5"/>
          <p:cNvSpPr>
            <a:spLocks noGrp="1"/>
          </p:cNvSpPr>
          <p:nvPr>
            <p:ph type="sldNum" sz="quarter" idx="4294967295"/>
          </p:nvPr>
        </p:nvSpPr>
        <p:spPr>
          <a:xfrm>
            <a:off x="6553200" y="6356350"/>
            <a:ext cx="2133600" cy="365125"/>
          </a:xfrm>
          <a:prstGeom prst="rect">
            <a:avLst/>
          </a:prstGeom>
          <a:noFill/>
        </p:spPr>
        <p:txBody>
          <a:bodyPr/>
          <a:lstStyle/>
          <a:p>
            <a:fld id="{A51939C6-D0EE-41DB-B813-1C5C38EA55B2}" type="slidenum">
              <a:rPr lang="en-US"/>
              <a:pPr/>
              <a:t>16</a:t>
            </a:fld>
            <a:endParaRPr lang="en-US"/>
          </a:p>
        </p:txBody>
      </p:sp>
      <p:sp>
        <p:nvSpPr>
          <p:cNvPr id="608258" name="Rectangle 2"/>
          <p:cNvSpPr>
            <a:spLocks noGrp="1" noChangeArrowheads="1"/>
          </p:cNvSpPr>
          <p:nvPr>
            <p:ph type="title"/>
          </p:nvPr>
        </p:nvSpPr>
        <p:spPr>
          <a:effectLst>
            <a:outerShdw dist="35921" dir="2700000" algn="ctr" rotWithShape="0">
              <a:schemeClr val="bg2"/>
            </a:outerShdw>
          </a:effectLst>
        </p:spPr>
        <p:txBody>
          <a:bodyPr/>
          <a:lstStyle/>
          <a:p>
            <a:pPr eaLnBrk="1" hangingPunct="1">
              <a:defRPr/>
            </a:pPr>
            <a:r>
              <a:rPr lang="en-US">
                <a:cs typeface="Arial" charset="0"/>
              </a:rPr>
              <a:t>TREC Legal Track</a:t>
            </a:r>
          </a:p>
        </p:txBody>
      </p:sp>
      <p:sp>
        <p:nvSpPr>
          <p:cNvPr id="44036" name="Rectangle 3"/>
          <p:cNvSpPr>
            <a:spLocks noGrp="1" noChangeArrowheads="1"/>
          </p:cNvSpPr>
          <p:nvPr>
            <p:ph type="body" idx="1"/>
          </p:nvPr>
        </p:nvSpPr>
        <p:spPr>
          <a:xfrm>
            <a:off x="685800" y="1676400"/>
            <a:ext cx="7772400" cy="4910138"/>
          </a:xfrm>
        </p:spPr>
        <p:txBody>
          <a:bodyPr>
            <a:normAutofit lnSpcReduction="10000"/>
          </a:bodyPr>
          <a:lstStyle/>
          <a:p>
            <a:pPr eaLnBrk="1" hangingPunct="1">
              <a:lnSpc>
                <a:spcPct val="80000"/>
              </a:lnSpc>
              <a:buFont typeface="Wingdings" pitchFamily="56" charset="2"/>
              <a:buNone/>
            </a:pPr>
            <a:endParaRPr lang="en-US" sz="1200" dirty="0"/>
          </a:p>
          <a:p>
            <a:pPr eaLnBrk="1" hangingPunct="1">
              <a:lnSpc>
                <a:spcPct val="80000"/>
              </a:lnSpc>
            </a:pPr>
            <a:r>
              <a:rPr lang="en-US" sz="1400" dirty="0"/>
              <a:t>The TREC Legal Track was designed to evaluate the effectiveness of search technologies in a real-world legal context</a:t>
            </a:r>
          </a:p>
          <a:p>
            <a:pPr eaLnBrk="1" hangingPunct="1">
              <a:lnSpc>
                <a:spcPct val="80000"/>
              </a:lnSpc>
            </a:pPr>
            <a:r>
              <a:rPr lang="en-US" sz="1400" dirty="0"/>
              <a:t>First of a kind study using nonproprietary data since Blair/</a:t>
            </a:r>
            <a:r>
              <a:rPr lang="en-US" sz="1400" dirty="0" err="1"/>
              <a:t>Maron</a:t>
            </a:r>
            <a:r>
              <a:rPr lang="en-US" sz="1400" dirty="0"/>
              <a:t> research in 1985 </a:t>
            </a:r>
          </a:p>
          <a:p>
            <a:pPr eaLnBrk="1" hangingPunct="1">
              <a:lnSpc>
                <a:spcPct val="80000"/>
              </a:lnSpc>
            </a:pPr>
            <a:r>
              <a:rPr lang="en-US" sz="1400" dirty="0"/>
              <a:t>Hypothetical complaints and 100+ “requests to produce” drafted by members of The Sedona Conference®</a:t>
            </a:r>
          </a:p>
          <a:p>
            <a:pPr eaLnBrk="1" hangingPunct="1">
              <a:lnSpc>
                <a:spcPct val="80000"/>
              </a:lnSpc>
            </a:pPr>
            <a:r>
              <a:rPr lang="en-US" sz="1400" dirty="0"/>
              <a:t>“Boolean negotiations” conducted by Sedona Conference lawyers as a baseline for search efforts </a:t>
            </a:r>
          </a:p>
          <a:p>
            <a:pPr eaLnBrk="1" hangingPunct="1">
              <a:lnSpc>
                <a:spcPct val="80000"/>
              </a:lnSpc>
            </a:pPr>
            <a:r>
              <a:rPr lang="en-US" sz="1400" dirty="0"/>
              <a:t>Documents to be searched were drawn from a publicly available 7 million document tobacco litigation Master Settlement Agreement database</a:t>
            </a:r>
          </a:p>
          <a:p>
            <a:pPr eaLnBrk="1" hangingPunct="1">
              <a:lnSpc>
                <a:spcPct val="80000"/>
              </a:lnSpc>
            </a:pPr>
            <a:r>
              <a:rPr lang="en-US" sz="1400" dirty="0"/>
              <a:t>Assessments principally accomplished by law student volunteers, later pro bono assistance from staff at document review shops</a:t>
            </a:r>
          </a:p>
          <a:p>
            <a:pPr eaLnBrk="1" hangingPunct="1">
              <a:lnSpc>
                <a:spcPct val="80000"/>
              </a:lnSpc>
            </a:pPr>
            <a:r>
              <a:rPr lang="en-US" sz="1400" dirty="0"/>
              <a:t>A new Interactive task added in 2008 and continued in 2009 using Topic Authorities and a post-adjudication round</a:t>
            </a:r>
          </a:p>
          <a:p>
            <a:pPr eaLnBrk="1" hangingPunct="1">
              <a:lnSpc>
                <a:spcPct val="80000"/>
              </a:lnSpc>
            </a:pPr>
            <a:r>
              <a:rPr lang="en-US" sz="1400" dirty="0"/>
              <a:t>In 2009, a second Enron data set was added as a separate task, with 11 participants</a:t>
            </a:r>
          </a:p>
          <a:p>
            <a:pPr eaLnBrk="1" hangingPunct="1">
              <a:lnSpc>
                <a:spcPct val="80000"/>
              </a:lnSpc>
            </a:pPr>
            <a:r>
              <a:rPr lang="en-US" sz="1400" dirty="0"/>
              <a:t>Participating teams of information scientists from around the world contributing computer runs, plus in 2008 and 2009 from legal service providers  </a:t>
            </a:r>
          </a:p>
          <a:p>
            <a:pPr>
              <a:lnSpc>
                <a:spcPct val="80000"/>
              </a:lnSpc>
            </a:pPr>
            <a:r>
              <a:rPr lang="en-US" sz="1400" dirty="0"/>
              <a:t>In 2010, the Legal Track included two tasks, an Interactive task focused on end-to-end evaluation of an interactive process of review for responsiveness or privilege and a learning task focused on technology evaluation</a:t>
            </a:r>
          </a:p>
          <a:p>
            <a:pPr>
              <a:lnSpc>
                <a:spcPct val="80000"/>
              </a:lnSpc>
            </a:pPr>
            <a:r>
              <a:rPr lang="en-US" sz="1400" dirty="0"/>
              <a:t>In 2011, the Legal Track had a single task, referred to as the Learning task, in which participating teams could use either an interactive or a fully automated process to perform review for responsiveness</a:t>
            </a:r>
          </a:p>
          <a:p>
            <a:pPr eaLnBrk="1" hangingPunct="1">
              <a:lnSpc>
                <a:spcPct val="80000"/>
              </a:lnSpc>
              <a:buFont typeface="Wingdings" pitchFamily="56" charset="2"/>
              <a:buNone/>
            </a:pPr>
            <a:endParaRPr lang="en-US" sz="1200" dirty="0"/>
          </a:p>
          <a:p>
            <a:pPr eaLnBrk="1" hangingPunct="1">
              <a:lnSpc>
                <a:spcPct val="80000"/>
              </a:lnSpc>
            </a:pPr>
            <a:endParaRPr lang="en-US" sz="1200" b="1" dirty="0"/>
          </a:p>
        </p:txBody>
      </p:sp>
    </p:spTree>
    <p:extLst>
      <p:ext uri="{BB962C8B-B14F-4D97-AF65-F5344CB8AC3E}">
        <p14:creationId xmlns:p14="http://schemas.microsoft.com/office/powerpoint/2010/main" val="178605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899"/>
                                          </p:stCondLst>
                                        </p:cTn>
                                        <p:tgtEl>
                                          <p:spTgt spid="4403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899"/>
                                          </p:stCondLst>
                                        </p:cTn>
                                        <p:tgtEl>
                                          <p:spTgt spid="4403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899"/>
                                          </p:stCondLst>
                                        </p:cTn>
                                        <p:tgtEl>
                                          <p:spTgt spid="4403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899"/>
                                          </p:stCondLst>
                                        </p:cTn>
                                        <p:tgtEl>
                                          <p:spTgt spid="4403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899"/>
                                          </p:stCondLst>
                                        </p:cTn>
                                        <p:tgtEl>
                                          <p:spTgt spid="4403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899"/>
                                          </p:stCondLst>
                                        </p:cTn>
                                        <p:tgtEl>
                                          <p:spTgt spid="4403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899"/>
                                          </p:stCondLst>
                                        </p:cTn>
                                        <p:tgtEl>
                                          <p:spTgt spid="4403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899"/>
                                          </p:stCondLst>
                                        </p:cTn>
                                        <p:tgtEl>
                                          <p:spTgt spid="4403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899"/>
                                          </p:stCondLst>
                                        </p:cTn>
                                        <p:tgtEl>
                                          <p:spTgt spid="4403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899"/>
                                          </p:stCondLst>
                                        </p:cTn>
                                        <p:tgtEl>
                                          <p:spTgt spid="4403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899"/>
                                          </p:stCondLst>
                                        </p:cTn>
                                        <p:tgtEl>
                                          <p:spTgt spid="4403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7087AE5C-3A25-4DEF-A4FD-6A8B1EA0735D}" type="slidenum">
              <a:rPr lang="en-US" altLang="en-US"/>
              <a:pPr/>
              <a:t>17</a:t>
            </a:fld>
            <a:endParaRPr lang="en-US" altLang="en-US"/>
          </a:p>
        </p:txBody>
      </p:sp>
      <p:sp>
        <p:nvSpPr>
          <p:cNvPr id="612354" name="Rectangle 2"/>
          <p:cNvSpPr>
            <a:spLocks noChangeArrowheads="1"/>
          </p:cNvSpPr>
          <p:nvPr/>
        </p:nvSpPr>
        <p:spPr bwMode="auto">
          <a:xfrm>
            <a:off x="304800" y="1143000"/>
            <a:ext cx="86868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8700" rIns="158700" anchor="ctr">
            <a:spAutoFit/>
          </a:bodyPr>
          <a:lstStyle/>
          <a:p>
            <a:r>
              <a:rPr lang="en-US" altLang="en-US" dirty="0" err="1">
                <a:cs typeface="Arial" charset="0"/>
              </a:rPr>
              <a:t>RequestNumber</a:t>
            </a:r>
            <a:r>
              <a:rPr lang="en-US" altLang="en-US" dirty="0">
                <a:cs typeface="Arial" charset="0"/>
              </a:rPr>
              <a:t>:	</a:t>
            </a:r>
            <a:r>
              <a:rPr lang="en-US" altLang="en-US" b="1" dirty="0">
                <a:cs typeface="Arial" charset="0"/>
              </a:rPr>
              <a:t>52</a:t>
            </a:r>
          </a:p>
          <a:p/>
          <a:p>
            <a:r>
              <a:rPr lang="en-US" altLang="en-US" dirty="0" err="1">
                <a:cs typeface="Arial" charset="0"/>
              </a:rPr>
              <a:t>RequestText</a:t>
            </a:r>
            <a:r>
              <a:rPr lang="en-US" altLang="en-US" dirty="0">
                <a:cs typeface="Arial" charset="0"/>
              </a:rPr>
              <a:t>:	</a:t>
            </a:r>
            <a:r>
              <a:rPr lang="en-US" altLang="en-US" b="1" dirty="0">
                <a:cs typeface="Arial" charset="0"/>
              </a:rPr>
              <a:t>Please produce any and all documents that discuss the use</a:t>
            </a:r>
          </a:p>
          <a:p>
            <a:r>
              <a:rPr lang="en-US" altLang="en-US" b="1" dirty="0">
                <a:cs typeface="Arial" charset="0"/>
              </a:rPr>
              <a:t>		or introduction of high-phosphate fertilizers (HPF) for the </a:t>
            </a:r>
          </a:p>
          <a:p>
            <a:r>
              <a:rPr lang="en-US" altLang="en-US" b="1" dirty="0">
                <a:cs typeface="Arial" charset="0"/>
              </a:rPr>
              <a:t>		specific purpose of boosting crop yield in commercial</a:t>
            </a:r>
          </a:p>
          <a:p>
            <a:r>
              <a:rPr lang="en-US" altLang="en-US" b="1" dirty="0">
                <a:cs typeface="Arial" charset="0"/>
              </a:rPr>
              <a:t>	 	agriculture.</a:t>
            </a:r>
          </a:p>
          <a:p>
            <a:endParaRPr lang="en-US" altLang="en-US" dirty="0">
              <a:cs typeface="Arial" charset="0"/>
            </a:endParaRPr>
          </a:p>
          <a:p>
            <a:r>
              <a:rPr lang="en-US" altLang="en-US" dirty="0">
                <a:cs typeface="Arial" charset="0"/>
              </a:rPr>
              <a:t>Proposal:	                 </a:t>
            </a:r>
            <a:r>
              <a:rPr lang="en-US" altLang="en-US" b="1" dirty="0">
                <a:cs typeface="Arial" charset="0"/>
              </a:rPr>
              <a:t>"high-phosphate fertilizer!" AND (boost! w/5 "crop yield")</a:t>
            </a:r>
          </a:p>
          <a:p>
            <a:r>
              <a:rPr lang="en-US" altLang="en-US" b="1" dirty="0">
                <a:cs typeface="Arial" charset="0"/>
              </a:rPr>
              <a:t>		AND (commercial w/5 </a:t>
            </a:r>
            <a:r>
              <a:rPr lang="en-US" altLang="en-US" b="1" dirty="0" err="1">
                <a:cs typeface="Arial" charset="0"/>
              </a:rPr>
              <a:t>agricultur</a:t>
            </a:r>
            <a:r>
              <a:rPr lang="en-US" altLang="en-US" b="1" dirty="0">
                <a:cs typeface="Arial" charset="0"/>
              </a:rPr>
              <a:t>!)</a:t>
            </a:r>
          </a:p>
          <a:p>
            <a:endParaRPr lang="en-US" altLang="en-US" dirty="0">
              <a:cs typeface="Arial" charset="0"/>
            </a:endParaRPr>
          </a:p>
          <a:p>
            <a:r>
              <a:rPr lang="en-US" altLang="en-US" dirty="0">
                <a:cs typeface="Arial" charset="0"/>
              </a:rPr>
              <a:t>Rejoinder: 	</a:t>
            </a:r>
            <a:r>
              <a:rPr lang="en-US" altLang="en-US" b="1" dirty="0">
                <a:cs typeface="Arial" charset="0"/>
              </a:rPr>
              <a:t>(</a:t>
            </a:r>
            <a:r>
              <a:rPr lang="en-US" altLang="en-US" b="1" dirty="0" err="1">
                <a:cs typeface="Arial" charset="0"/>
              </a:rPr>
              <a:t>phosphat</a:t>
            </a:r>
            <a:r>
              <a:rPr lang="en-US" altLang="en-US" b="1" dirty="0">
                <a:cs typeface="Arial" charset="0"/>
              </a:rPr>
              <a:t>! OR </a:t>
            </a:r>
            <a:r>
              <a:rPr lang="en-US" altLang="en-US" b="1" dirty="0" err="1">
                <a:cs typeface="Arial" charset="0"/>
              </a:rPr>
              <a:t>hpf</a:t>
            </a:r>
            <a:r>
              <a:rPr lang="en-US" altLang="en-US" b="1" dirty="0">
                <a:cs typeface="Arial" charset="0"/>
              </a:rPr>
              <a:t> OR phosphorus OR </a:t>
            </a:r>
            <a:r>
              <a:rPr lang="en-US" altLang="en-US" b="1" dirty="0" err="1">
                <a:cs typeface="Arial" charset="0"/>
              </a:rPr>
              <a:t>fertiliz</a:t>
            </a:r>
            <a:r>
              <a:rPr lang="en-US" altLang="en-US" b="1" dirty="0">
                <a:cs typeface="Arial" charset="0"/>
              </a:rPr>
              <a:t>!) </a:t>
            </a:r>
          </a:p>
          <a:p>
            <a:r>
              <a:rPr lang="en-US" altLang="en-US" b="1" dirty="0">
                <a:cs typeface="Arial" charset="0"/>
              </a:rPr>
              <a:t>		AND (yield! OR output OR </a:t>
            </a:r>
            <a:r>
              <a:rPr lang="en-US" altLang="en-US" b="1" dirty="0" err="1">
                <a:cs typeface="Arial" charset="0"/>
              </a:rPr>
              <a:t>produc</a:t>
            </a:r>
            <a:r>
              <a:rPr lang="en-US" altLang="en-US" b="1" dirty="0">
                <a:cs typeface="Arial" charset="0"/>
              </a:rPr>
              <a:t>! OR crop OR crops)</a:t>
            </a:r>
            <a:endParaRPr lang="en-US" altLang="en-US" dirty="0">
              <a:cs typeface="Arial" charset="0"/>
            </a:endParaRPr>
          </a:p>
          <a:p>
            <a:endParaRPr lang="en-US" altLang="en-US" dirty="0"/>
          </a:p>
          <a:p>
            <a:r>
              <a:rPr lang="en-US" altLang="en-US" dirty="0" err="1"/>
              <a:t>FinalQuery</a:t>
            </a:r>
            <a:r>
              <a:rPr lang="en-US" altLang="en-US" dirty="0"/>
              <a:t>:	</a:t>
            </a:r>
            <a:r>
              <a:rPr lang="en-US" altLang="en-US" b="1" dirty="0"/>
              <a:t>(("high-</a:t>
            </a:r>
            <a:r>
              <a:rPr lang="en-US" altLang="en-US" b="1" dirty="0" err="1"/>
              <a:t>phosphat</a:t>
            </a:r>
            <a:r>
              <a:rPr lang="en-US" altLang="en-US" b="1" dirty="0"/>
              <a:t>! </a:t>
            </a:r>
            <a:r>
              <a:rPr lang="en-US" altLang="en-US" b="1" dirty="0" err="1"/>
              <a:t>fertiliz</a:t>
            </a:r>
            <a:r>
              <a:rPr lang="en-US" altLang="en-US" b="1" dirty="0"/>
              <a:t>!" OR </a:t>
            </a:r>
            <a:r>
              <a:rPr lang="en-US" altLang="en-US" b="1" dirty="0" err="1"/>
              <a:t>hpf</a:t>
            </a:r>
            <a:r>
              <a:rPr lang="en-US" altLang="en-US" b="1" dirty="0"/>
              <a:t>) OR </a:t>
            </a:r>
          </a:p>
          <a:p>
            <a:r>
              <a:rPr lang="en-US" altLang="en-US" b="1" dirty="0"/>
              <a:t>		((</a:t>
            </a:r>
            <a:r>
              <a:rPr lang="en-US" altLang="en-US" b="1" dirty="0" err="1"/>
              <a:t>phosphat</a:t>
            </a:r>
            <a:r>
              <a:rPr lang="en-US" altLang="en-US" b="1" dirty="0"/>
              <a:t>! OR phosphorus) w/15 (</a:t>
            </a:r>
            <a:r>
              <a:rPr lang="en-US" altLang="en-US" b="1" dirty="0" err="1"/>
              <a:t>fertiliz</a:t>
            </a:r>
            <a:r>
              <a:rPr lang="en-US" altLang="en-US" b="1" dirty="0"/>
              <a:t>! OR soil))) AND</a:t>
            </a:r>
          </a:p>
          <a:p>
            <a:r>
              <a:rPr lang="en-US" altLang="en-US" b="1" dirty="0"/>
              <a:t>	 	(boost! OR </a:t>
            </a:r>
            <a:r>
              <a:rPr lang="en-US" altLang="en-US" b="1" dirty="0" err="1"/>
              <a:t>increas</a:t>
            </a:r>
            <a:r>
              <a:rPr lang="en-US" altLang="en-US" b="1" dirty="0"/>
              <a:t>! OR </a:t>
            </a:r>
            <a:r>
              <a:rPr lang="en-US" altLang="en-US" b="1" dirty="0" err="1"/>
              <a:t>rais</a:t>
            </a:r>
            <a:r>
              <a:rPr lang="en-US" altLang="en-US" b="1" dirty="0"/>
              <a:t>! OR augment! OR affect! OR</a:t>
            </a:r>
          </a:p>
          <a:p>
            <a:r>
              <a:rPr lang="en-US" altLang="en-US" b="1" dirty="0"/>
              <a:t> 		effect! OR </a:t>
            </a:r>
            <a:r>
              <a:rPr lang="en-US" altLang="en-US" b="1" dirty="0" err="1"/>
              <a:t>multipl</a:t>
            </a:r>
            <a:r>
              <a:rPr lang="en-US" altLang="en-US" b="1" dirty="0"/>
              <a:t>! OR </a:t>
            </a:r>
            <a:r>
              <a:rPr lang="en-US" altLang="en-US" b="1" dirty="0" err="1"/>
              <a:t>doubl</a:t>
            </a:r>
            <a:r>
              <a:rPr lang="en-US" altLang="en-US" b="1" dirty="0"/>
              <a:t>! OR </a:t>
            </a:r>
            <a:r>
              <a:rPr lang="en-US" altLang="en-US" b="1" dirty="0" err="1"/>
              <a:t>tripl</a:t>
            </a:r>
            <a:r>
              <a:rPr lang="en-US" altLang="en-US" b="1" dirty="0"/>
              <a:t>! OR high! OR greater)</a:t>
            </a:r>
          </a:p>
          <a:p>
            <a:r>
              <a:rPr lang="en-US" altLang="en-US" b="1" dirty="0"/>
              <a:t>	 	AND (yield! OR output OR </a:t>
            </a:r>
            <a:r>
              <a:rPr lang="en-US" altLang="en-US" b="1" dirty="0" err="1"/>
              <a:t>produc</a:t>
            </a:r>
            <a:r>
              <a:rPr lang="en-US" altLang="en-US" b="1" dirty="0"/>
              <a:t>! OR crop OR crops)</a:t>
            </a:r>
          </a:p>
          <a:p>
            <a:endParaRPr lang="en-US" altLang="en-US" dirty="0">
              <a:cs typeface="Arial" charset="0"/>
            </a:endParaRPr>
          </a:p>
          <a:p>
            <a:r>
              <a:rPr lang="en-US" altLang="en-US" dirty="0">
                <a:cs typeface="Arial" charset="0"/>
              </a:rPr>
              <a:t>B: 		</a:t>
            </a:r>
            <a:r>
              <a:rPr lang="en-US" altLang="en-US" b="1" dirty="0">
                <a:cs typeface="Arial" charset="0"/>
              </a:rPr>
              <a:t>3078</a:t>
            </a:r>
          </a:p>
        </p:txBody>
      </p:sp>
      <p:sp>
        <p:nvSpPr>
          <p:cNvPr id="612355" name="Rectangle 3"/>
          <p:cNvSpPr>
            <a:spLocks noGrp="1" noChangeArrowheads="1"/>
          </p:cNvSpPr>
          <p:nvPr>
            <p:ph type="title"/>
          </p:nvPr>
        </p:nvSpPr>
        <p:spPr>
          <a:xfrm>
            <a:off x="457200" y="0"/>
            <a:ext cx="8229600" cy="1143000"/>
          </a:xfrm>
        </p:spPr>
        <p:txBody>
          <a:bodyPr/>
          <a:lstStyle/>
          <a:p>
            <a:r>
              <a:rPr lang="en-US" altLang="en-US"/>
              <a:t>TREC Legal Track: Topics</a:t>
            </a:r>
          </a:p>
        </p:txBody>
      </p:sp>
    </p:spTree>
    <p:extLst>
      <p:ext uri="{BB962C8B-B14F-4D97-AF65-F5344CB8AC3E}">
        <p14:creationId xmlns:p14="http://schemas.microsoft.com/office/powerpoint/2010/main" val="3458624916"/>
      </p:ext>
    </p:extLst>
  </p:cSld>
  <p:clrMapOvr>
    <a:masterClrMapping/>
  </p:clrMapOvr>
</p:sld>
</file>

<file path=ppt/slides/slide18.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rrowheads="1"/>
          </p:cNvSpPr>
          <p:nvPr>
            <p:ph type="ctrTitle"/>
          </p:nvPr>
        </p:nvSpPr>
        <p:spPr>
          <a:xfrm>
            <a:off x="3324621" y="466725"/>
            <a:ext cx="3954441" cy="2133600"/>
          </a:xfrm>
        </p:spPr>
        <p:txBody>
          <a:bodyPr/>
          <a:lstStyle/>
          <a:p>
            <a:r>
              <a:rPr lang="en-US" altLang="en-US" sz="3600" b="0" dirty="0"/>
              <a:t>Beyond Boolean: getting at the “dark matter”</a:t>
            </a:r>
            <a:br>
              <a:rPr lang="en-US" altLang="en-US" sz="3600" b="0" dirty="0"/>
            </a:br>
            <a:r>
              <a:rPr lang="en-US" altLang="en-US" sz="2000" b="0" dirty="0"/>
              <a:t>(</a:t>
            </a:r>
            <a:r>
              <a:rPr lang="en-US" altLang="en-US" sz="2000" b="0" i="1" dirty="0"/>
              <a:t>i.e., relevant documents not found by keyword searches alone)</a:t>
            </a:r>
            <a:endParaRPr lang="en-US" altLang="en-US" sz="2000" b="0" dirty="0"/>
          </a:p>
        </p:txBody>
      </p:sp>
      <p:sp>
        <p:nvSpPr>
          <p:cNvPr id="614403" name="Rectangle 3"/>
          <p:cNvSpPr>
            <a:spLocks noGrp="1" noChangeArrowheads="1"/>
          </p:cNvSpPr>
          <p:nvPr>
            <p:ph type="subTitle" idx="1"/>
          </p:nvPr>
        </p:nvSpPr>
        <p:spPr/>
        <p:txBody>
          <a:bodyPr>
            <a:normAutofit fontScale="85000" lnSpcReduction="20000"/>
          </a:bodyPr>
          <a:lstStyle/>
          <a:p>
            <a:endParaRPr lang="en-US" altLang="en-US"/>
          </a:p>
        </p:txBody>
      </p:sp>
      <p:pic>
        <p:nvPicPr>
          <p:cNvPr id="614404" name="Picture 4" descr="small_we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999" y="2971800"/>
            <a:ext cx="7344077"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1487038"/>
      </p:ext>
    </p:extLst>
  </p:cSld>
  <p:clrMapOvr>
    <a:masterClrMapping/>
  </p:clrMapOvr>
</p:sld>
</file>

<file path=ppt/slides/slide19.xml><?xml version="1.0" encoding="utf-8"?>
<p:sld xmlns:mc="http://schemas.openxmlformats.org/markup-compatibility/2006" xmlns:v="urn:schemas-microsoft-com:vml"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fld id="{AB5705F7-9C09-40A5-82E5-3EEC3BB44D25}" type="slidenum">
              <a:rPr lang="en-US" altLang="en-US"/>
              <a:pPr/>
              <a:t>19</a:t>
            </a:fld>
            <a:endParaRPr lang="en-US" altLang="en-US"/>
          </a:p>
        </p:txBody>
      </p:sp>
      <p:graphicFrame>
        <p:nvGraphicFramePr>
          <p:cNvPr id="616450" name="Object 2"/>
          <p:cNvGraphicFramePr>
            <a:graphicFrameLocks noChangeAspect="1"/>
          </p:cNvGraphicFramePr>
          <p:nvPr/>
        </p:nvGraphicFramePr>
        <p:xfrm>
          <a:off x="296863" y="1141413"/>
          <a:ext cx="8161337" cy="5500687"/>
        </p:xfrm>
        <a:graphic>
          <a:graphicData uri="http://schemas.openxmlformats.org/presentationml/2006/ole">
            <mc:AlternateContent xmlns:mc="http://schemas.openxmlformats.org/markup-compatibility/2006">
              <mc:Choice xmlns:v="urn:schemas-microsoft-com:vml" Requires="v">
                <p:oleObj spid="_x0000_s1080" name="Chart" r:id="rId4" imgW="7391536" imgH="4981561" progId="Excel.Chart.8">
                  <p:embed/>
                </p:oleObj>
              </mc:Choice>
              <mc:Fallback>
                <p:oleObj name="Chart" r:id="rId4" imgW="7391536" imgH="4981561"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863" y="1141413"/>
                        <a:ext cx="8161337" cy="550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6451" name="Rectangle 3"/>
          <p:cNvSpPr>
            <a:spLocks noGrp="1" noChangeArrowheads="1"/>
          </p:cNvSpPr>
          <p:nvPr>
            <p:ph type="title"/>
          </p:nvPr>
        </p:nvSpPr>
        <p:spPr>
          <a:xfrm>
            <a:off x="457200" y="122238"/>
            <a:ext cx="7543800" cy="944562"/>
          </a:xfrm>
        </p:spPr>
        <p:txBody>
          <a:bodyPr/>
          <a:lstStyle/>
          <a:p>
            <a:r>
              <a:rPr lang="en-US" altLang="en-US" dirty="0">
                <a:solidFill>
                  <a:srgbClr val="002846"/>
                </a:solidFill>
              </a:rPr>
              <a:t>			Nobody Finds Everything</a:t>
            </a:r>
          </a:p>
        </p:txBody>
      </p:sp>
      <p:sp>
        <p:nvSpPr>
          <p:cNvPr id="616452" name="Text Box 4"/>
          <p:cNvSpPr txBox="1">
            <a:spLocks noChangeArrowheads="1"/>
          </p:cNvSpPr>
          <p:nvPr/>
        </p:nvSpPr>
        <p:spPr bwMode="auto">
          <a:xfrm>
            <a:off x="5781675" y="6419850"/>
            <a:ext cx="2862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a:t>Source: TREC 2006 Legal Track</a:t>
            </a:r>
          </a:p>
        </p:txBody>
      </p:sp>
    </p:spTree>
    <p:extLst>
      <p:ext uri="{BB962C8B-B14F-4D97-AF65-F5344CB8AC3E}">
        <p14:creationId xmlns:p14="http://schemas.microsoft.com/office/powerpoint/2010/main" val="3302652465"/>
      </p:ext>
    </p:extLst>
  </p:cSld>
  <p:clrMapOvr>
    <a:masterClrMapping/>
  </p:clrMapOvr>
</p:sld>
</file>

<file path=ppt/slides/slide2.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a:t>Beginnings: How did the Legal Track come to be?</a:t>
            </a:r>
          </a:p>
          <a:p>
            <a:r>
              <a:rPr lang="en-US" dirty="0"/>
              <a:t>Issues &amp; Findings </a:t>
            </a:r>
          </a:p>
          <a:p>
            <a:r>
              <a:rPr lang="en-US" dirty="0"/>
              <a:t>Post-Legal Track Continuing Research</a:t>
            </a:r>
          </a:p>
          <a:p>
            <a:r>
              <a:rPr lang="en-US" dirty="0"/>
              <a:t>Open Questions</a:t>
            </a:r>
          </a:p>
          <a:p>
            <a:r>
              <a:rPr lang="en-US" dirty="0"/>
              <a:t>“Measuring” the Legal Track’s Impact on IR &amp; the Law</a:t>
            </a:r>
          </a:p>
          <a:p>
            <a:pPr marL="118872" indent="0">
              <a:buNone/>
            </a:pPr>
            <a:endParaRPr lang="en-US" dirty="0"/>
          </a:p>
          <a:p>
            <a:endParaRPr lang="en-US" dirty="0"/>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D6ED6591-320A-46AF-833B-1B5D3E4AB7E7}" type="slidenum">
              <a:rPr lang="en-US" smtClean="0"/>
              <a:pPr/>
              <a:t>2</a:t>
            </a:fld>
            <a:endParaRPr lang="en-US"/>
          </a:p>
        </p:txBody>
      </p:sp>
      <p:sp>
        <p:nvSpPr>
          <p:cNvPr id="5" name="Title 4"/>
          <p:cNvSpPr>
            <a:spLocks noGrp="1"/>
          </p:cNvSpPr>
          <p:nvPr>
            <p:ph type="title"/>
          </p:nvPr>
        </p:nvSpPr>
        <p:spPr/>
        <p:txBody>
          <a:bodyPr/>
          <a:lstStyle/>
          <a:p>
            <a:r>
              <a:rPr lang="en-US" dirty="0"/>
              <a:t>Outline</a:t>
            </a:r>
          </a:p>
        </p:txBody>
      </p:sp>
    </p:spTree>
    <p:extLst>
      <p:ext uri="{BB962C8B-B14F-4D97-AF65-F5344CB8AC3E}">
        <p14:creationId xmlns:p14="http://schemas.microsoft.com/office/powerpoint/2010/main" val="443622113"/>
      </p:ext>
    </p:extLst>
  </p:cSld>
  <p:clrMapOvr>
    <a:masterClrMapping/>
  </p:clrMapOvr>
</p:sld>
</file>

<file path=ppt/slides/slide20.xml><?xml version="1.0" encoding="utf-8"?>
<p:sld xmlns:p14="http://schemas.microsoft.com/office/powerpoint/2010/main" xmlns:mc="http://schemas.openxmlformats.org/markup-compatibility/2006" xmlns:v="urn:schemas-microsoft-com:vml" xmlns:a14="http://schemas.microsoft.com/office/drawing/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6"/>
          <p:cNvSpPr>
            <a:spLocks noGrp="1"/>
          </p:cNvSpPr>
          <p:nvPr>
            <p:ph type="sldNum" sz="quarter" idx="12"/>
          </p:nvPr>
        </p:nvSpPr>
        <p:spPr/>
        <p:txBody>
          <a:bodyPr/>
          <a:lstStyle/>
          <a:p>
            <a:fld id="{04B144BE-82FD-43C9-AB6F-28DF368A2383}" type="slidenum">
              <a:rPr lang="en-US" altLang="en-US"/>
              <a:pPr/>
              <a:t>20</a:t>
            </a:fld>
            <a:endParaRPr lang="en-US" altLang="en-US"/>
          </a:p>
        </p:txBody>
      </p:sp>
      <p:graphicFrame>
        <p:nvGraphicFramePr>
          <p:cNvPr id="618499" name="Object 3"/>
          <p:cNvGraphicFramePr>
            <a:graphicFrameLocks noGrp="1" noChangeAspect="1"/>
          </p:cNvGraphicFramePr>
          <p:nvPr>
            <p:ph type="chart" sz="half" idx="1"/>
            <p:extLst>
              <p:ext uri="{D42A27DB-BD31-4B8C-83A1-F6EECF244321}">
                <p14:modId xmlns:p14="http://schemas.microsoft.com/office/powerpoint/2010/main" val="3303466103"/>
              </p:ext>
            </p:extLst>
          </p:nvPr>
        </p:nvGraphicFramePr>
        <p:xfrm>
          <a:off x="533400" y="1517691"/>
          <a:ext cx="8056563" cy="4243370"/>
        </p:xfrm>
        <a:graphic>
          <a:graphicData uri="http://schemas.openxmlformats.org/presentationml/2006/ole">
            <mc:AlternateContent xmlns:mc="http://schemas.openxmlformats.org/markup-compatibility/2006">
              <mc:Choice xmlns:v="urn:schemas-microsoft-com:vml" Requires="v">
                <p:oleObj spid="_x0000_s2104" name="Chart" r:id="rId4" imgW="8140700" imgH="4546600" progId="MSGraph.Chart.8">
                  <p:embed followColorScheme="full"/>
                </p:oleObj>
              </mc:Choice>
              <mc:Fallback>
                <p:oleObj name="Chart" r:id="rId4" imgW="8140700" imgH="4546600" progId="MSGraph.Chart.8">
                  <p:embed followColorScheme="full"/>
                  <p:pic>
                    <p:nvPicPr>
                      <p:cNvPr id="0" name=""/>
                      <p:cNvPicPr>
                        <a:picLocks noChangeAspect="1" noChangeArrowheads="1"/>
                      </p:cNvPicPr>
                      <p:nvPr/>
                    </p:nvPicPr>
                    <p:blipFill>
                      <a:blip r:embed="rId5"/>
                      <a:srcRect/>
                      <a:stretch>
                        <a:fillRect/>
                      </a:stretch>
                    </p:blipFill>
                    <p:spPr bwMode="auto">
                      <a:xfrm>
                        <a:off x="533400" y="1517691"/>
                        <a:ext cx="8056563" cy="4243370"/>
                      </a:xfrm>
                      <a:prstGeom prst="rect">
                        <a:avLst/>
                      </a:prstGeom>
                    </p:spPr>
                  </p:pic>
                </p:oleObj>
              </mc:Fallback>
            </mc:AlternateContent>
          </a:graphicData>
        </a:graphic>
      </p:graphicFrame>
      <p:sp>
        <p:nvSpPr>
          <p:cNvPr id="618500" name="Text Box 4"/>
          <p:cNvSpPr txBox="1">
            <a:spLocks noChangeArrowheads="1"/>
          </p:cNvSpPr>
          <p:nvPr/>
        </p:nvSpPr>
        <p:spPr bwMode="auto">
          <a:xfrm>
            <a:off x="5781675" y="6419850"/>
            <a:ext cx="2862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b="1"/>
              <a:t>Source: TREC 2007 Legal Track</a:t>
            </a:r>
          </a:p>
        </p:txBody>
      </p:sp>
      <p:sp>
        <p:nvSpPr>
          <p:cNvPr id="618501" name="Text Box 5"/>
          <p:cNvSpPr txBox="1">
            <a:spLocks noChangeArrowheads="1"/>
          </p:cNvSpPr>
          <p:nvPr/>
        </p:nvSpPr>
        <p:spPr bwMode="auto">
          <a:xfrm>
            <a:off x="762000" y="5638800"/>
            <a:ext cx="7805738" cy="442913"/>
          </a:xfrm>
          <a:prstGeom prst="rect">
            <a:avLst/>
          </a:prstGeom>
          <a:noFill/>
          <a:ln w="76200" cmpd="tri">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b="1" dirty="0"/>
              <a:t>78% of relevant documents were </a:t>
            </a:r>
            <a:r>
              <a:rPr lang="en-US" altLang="en-US" b="1" u="sng" dirty="0"/>
              <a:t>only</a:t>
            </a:r>
            <a:r>
              <a:rPr lang="en-US" altLang="en-US" b="1" dirty="0"/>
              <a:t> found by some other technique</a:t>
            </a:r>
          </a:p>
        </p:txBody>
      </p:sp>
      <p:sp>
        <p:nvSpPr>
          <p:cNvPr id="2" name="Title 1"/>
          <p:cNvSpPr>
            <a:spLocks noGrp="1"/>
          </p:cNvSpPr>
          <p:nvPr>
            <p:ph type="title"/>
          </p:nvPr>
        </p:nvSpPr>
        <p:spPr/>
        <p:txBody>
          <a:bodyPr/>
          <a:lstStyle/>
          <a:p>
            <a:r>
              <a:rPr lang="en-US" dirty="0"/>
              <a:t/>
            </a:r>
            <a:br>
              <a:rPr lang="en-US" dirty="0"/>
            </a:br>
            <a:r>
              <a:rPr lang="en-US" dirty="0"/>
              <a:t/>
            </a:r>
            <a:br>
              <a:rPr lang="en-US" dirty="0"/>
            </a:br>
            <a:r>
              <a:rPr lang="en-US" dirty="0"/>
              <a:t/>
            </a:r>
            <a:br>
              <a:rPr lang="en-US" dirty="0"/>
            </a:br>
            <a:r>
              <a:rPr lang="en-US" sz="1600" dirty="0"/>
              <a:t>Boolean searches may miss a large percentage of documents</a:t>
            </a:r>
          </a:p>
        </p:txBody>
      </p:sp>
    </p:spTree>
    <p:extLst>
      <p:ext uri="{BB962C8B-B14F-4D97-AF65-F5344CB8AC3E}">
        <p14:creationId xmlns:p14="http://schemas.microsoft.com/office/powerpoint/2010/main" val="3120072516"/>
      </p:ext>
    </p:extLst>
  </p:cSld>
  <p:clrMapOvr>
    <a:masterClrMapping/>
  </p:clrMapOvr>
</p:sld>
</file>

<file path=ppt/slides/slide21.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sz="3200" dirty="0">
                <a:solidFill>
                  <a:srgbClr val="002846"/>
                </a:solidFill>
              </a:rPr>
              <a:t/>
            </a:r>
            <a:br>
              <a:rPr lang="en-US" sz="3200" dirty="0">
                <a:solidFill>
                  <a:srgbClr val="002846"/>
                </a:solidFill>
              </a:rPr>
            </a:br>
            <a:r>
              <a:rPr lang="en-US" sz="3200" dirty="0">
                <a:solidFill>
                  <a:srgbClr val="002846"/>
                </a:solidFill>
              </a:rPr>
              <a:t/>
            </a:r>
            <a:br>
              <a:rPr lang="en-US" sz="3200" dirty="0">
                <a:solidFill>
                  <a:srgbClr val="002846"/>
                </a:solidFill>
              </a:rPr>
            </a:br>
            <a:r>
              <a:rPr lang="en-US" sz="1600" dirty="0">
                <a:solidFill>
                  <a:srgbClr val="002846"/>
                </a:solidFill>
              </a:rPr>
              <a:t>Team-TA Interaction and Effectiveness: TREC Legal Track 2009</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1524001" y="1600285"/>
            <a:ext cx="6172199" cy="4482811"/>
          </a:xfrm>
          <a:prstGeom prst="rect">
            <a:avLst/>
          </a:prstGeom>
          <a:noFill/>
          <a:ln w="9525">
            <a:noFill/>
            <a:miter lim="800000"/>
            <a:headEnd/>
            <a:tailEnd/>
          </a:ln>
          <a:effectLst/>
        </p:spPr>
      </p:pic>
    </p:spTree>
    <p:extLst>
      <p:ext uri="{BB962C8B-B14F-4D97-AF65-F5344CB8AC3E}">
        <p14:creationId xmlns:p14="http://schemas.microsoft.com/office/powerpoint/2010/main" val="2288074313"/>
      </p:ext>
    </p:extLst>
  </p:cSld>
  <p:clrMapOvr>
    <a:masterClrMapping/>
  </p:clrMapOvr>
</p:sld>
</file>

<file path=ppt/slides/slide22.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72" y="467524"/>
            <a:ext cx="8229600" cy="990600"/>
          </a:xfrm>
        </p:spPr>
        <p:txBody>
          <a:bodyPr/>
          <a:lstStyle/>
          <a:p>
            <a:r>
              <a:rPr lang="en-US" sz="1600" dirty="0">
                <a:solidFill>
                  <a:srgbClr val="002846"/>
                </a:solidFill>
              </a:rPr>
              <a:t/>
            </a:r>
            <a:br>
              <a:rPr lang="en-US" sz="1600" dirty="0">
                <a:solidFill>
                  <a:srgbClr val="002846"/>
                </a:solidFill>
              </a:rPr>
            </a:br>
            <a:r>
              <a:rPr lang="en-US" sz="1600" dirty="0">
                <a:solidFill>
                  <a:srgbClr val="002846"/>
                </a:solidFill>
              </a:rPr>
              <a:t/>
            </a:r>
            <a:br>
              <a:rPr lang="en-US" sz="1600" dirty="0">
                <a:solidFill>
                  <a:srgbClr val="002846"/>
                </a:solidFill>
              </a:rPr>
            </a:br>
            <a:r>
              <a:rPr lang="en-US" sz="1600" dirty="0">
                <a:solidFill>
                  <a:srgbClr val="002846"/>
                </a:solidFill>
              </a:rPr>
              <a:t/>
            </a:r>
            <a:br>
              <a:rPr lang="en-US" sz="1600" dirty="0">
                <a:solidFill>
                  <a:srgbClr val="002846"/>
                </a:solidFill>
              </a:rPr>
            </a:br>
            <a:endParaRPr lang="en-US" sz="1600" dirty="0">
              <a:solidFill>
                <a:srgbClr val="002846"/>
              </a:solidFill>
            </a:endParaRPr>
          </a:p>
        </p:txBody>
      </p:sp>
      <p:pic>
        <p:nvPicPr>
          <p:cNvPr id="2050" name="Picture 2"/>
          <p:cNvPicPr>
            <a:picLocks noChangeAspect="1" noChangeArrowheads="1"/>
          </p:cNvPicPr>
          <p:nvPr/>
        </p:nvPicPr>
        <p:blipFill>
          <a:blip r:embed="rId3" cstate="print"/>
          <a:srcRect/>
          <a:stretch>
            <a:fillRect/>
          </a:stretch>
        </p:blipFill>
        <p:spPr bwMode="auto">
          <a:xfrm>
            <a:off x="1143000" y="1447800"/>
            <a:ext cx="6786562" cy="4676454"/>
          </a:xfrm>
          <a:prstGeom prst="rect">
            <a:avLst/>
          </a:prstGeom>
          <a:noFill/>
          <a:ln w="9525">
            <a:noFill/>
            <a:miter lim="800000"/>
            <a:headEnd/>
            <a:tailEnd/>
          </a:ln>
          <a:effectLst/>
        </p:spPr>
      </p:pic>
      <p:sp>
        <p:nvSpPr>
          <p:cNvPr id="3" name="TextBox 2"/>
          <p:cNvSpPr txBox="1"/>
          <p:nvPr/>
        </p:nvSpPr>
        <p:spPr>
          <a:xfrm>
            <a:off x="1008993" y="6264166"/>
            <a:ext cx="2685393" cy="369332"/>
          </a:xfrm>
          <a:prstGeom prst="rect">
            <a:avLst/>
          </a:prstGeom>
          <a:noFill/>
        </p:spPr>
        <p:txBody>
          <a:bodyPr wrap="square" rtlCol="0">
            <a:spAutoFit/>
          </a:bodyPr>
          <a:lstStyle/>
          <a:p>
            <a:r>
              <a:rPr lang="en-US" dirty="0"/>
              <a:t>TREC Legal Track 2009</a:t>
            </a:r>
          </a:p>
        </p:txBody>
      </p:sp>
    </p:spTree>
    <p:extLst>
      <p:ext uri="{BB962C8B-B14F-4D97-AF65-F5344CB8AC3E}">
        <p14:creationId xmlns:p14="http://schemas.microsoft.com/office/powerpoint/2010/main" val="1504205003"/>
      </p:ext>
    </p:extLst>
  </p:cSld>
  <p:clrMapOvr>
    <a:masterClrMapping/>
  </p:clrMapOvr>
</p:sld>
</file>

<file path=ppt/slides/slide23.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Maura Grossman &amp; Gordon Cormack</a:t>
            </a:r>
          </a:p>
        </p:txBody>
      </p:sp>
      <p:sp>
        <p:nvSpPr>
          <p:cNvPr id="3" name="Content Placeholder 2"/>
          <p:cNvSpPr>
            <a:spLocks noGrp="1"/>
          </p:cNvSpPr>
          <p:nvPr>
            <p:ph idx="1"/>
          </p:nvPr>
        </p:nvSpPr>
        <p:spPr/>
        <p:txBody>
          <a:bodyPr/>
          <a:lstStyle/>
          <a:p>
            <a:endParaRPr lang="en-US" dirty="0"/>
          </a:p>
          <a:p>
            <a:endParaRPr lang="en-US" dirty="0"/>
          </a:p>
          <a:p>
            <a:endParaRPr lang="en-US" dirty="0"/>
          </a:p>
        </p:txBody>
      </p:sp>
      <p:pic>
        <p:nvPicPr>
          <p:cNvPr id="1026" name="Picture 2" descr="C:\Users\baronjr\AppData\Local\Microsoft\Windows\Temporary Internet Files\Content.Outlook\TXM6BKGZ\Z29R93H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4922" y="1993900"/>
            <a:ext cx="2476500" cy="31623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baronjr\AppData\Local\Microsoft\Windows\Temporary Internet Files\Content.Outlook\TXM6BKGZ\B3QKU6S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2885" y="1892300"/>
            <a:ext cx="2781300"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892548"/>
      </p:ext>
    </p:extLst>
  </p:cSld>
  <p:clrMapOvr>
    <a:masterClrMapping/>
  </p:clrMapOvr>
</p:sld>
</file>

<file path=ppt/slides/slide24.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baronjr\Pictures\GrossmanCormackRichmon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85057"/>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71920"/>
      </p:ext>
    </p:extLst>
  </p:cSld>
  <p:clrMapOvr>
    <a:masterClrMapping/>
  </p:clrMapOvr>
</p:sld>
</file>

<file path=ppt/slides/slide25.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dirty="0"/>
          </a:p>
        </p:txBody>
      </p:sp>
      <p:pic>
        <p:nvPicPr>
          <p:cNvPr id="20482" name="Picture 2" descr="C:\Users\baronjr\Pictures\Richmondtab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2672099"/>
      </p:ext>
    </p:extLst>
  </p:cSld>
  <p:clrMapOvr>
    <a:masterClrMapping/>
  </p:clrMapOvr>
</p:sld>
</file>

<file path=ppt/slides/slide26.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43000"/>
            <a:ext cx="8458200" cy="1397000"/>
          </a:xfrm>
        </p:spPr>
        <p:txBody>
          <a:bodyPr>
            <a:normAutofit/>
          </a:bodyPr>
          <a:lstStyle/>
          <a:p>
            <a:r>
              <a:rPr lang="en-US" dirty="0"/>
              <a:t>Two Important Open Questions as of 2011</a:t>
            </a:r>
            <a:br>
              <a:rPr lang="en-US" dirty="0"/>
            </a:br>
            <a:r>
              <a:rPr lang="en-US" dirty="0"/>
              <a:t>When the Legal Track ended</a:t>
            </a:r>
          </a:p>
        </p:txBody>
      </p:sp>
      <p:sp>
        <p:nvSpPr>
          <p:cNvPr id="3" name="Content Placeholder 2"/>
          <p:cNvSpPr>
            <a:spLocks noGrp="1"/>
          </p:cNvSpPr>
          <p:nvPr>
            <p:ph idx="1"/>
          </p:nvPr>
        </p:nvSpPr>
        <p:spPr>
          <a:xfrm>
            <a:off x="457200" y="2590800"/>
            <a:ext cx="8229600" cy="3535363"/>
          </a:xfrm>
        </p:spPr>
        <p:txBody>
          <a:bodyPr/>
          <a:lstStyle/>
          <a:p>
            <a:r>
              <a:rPr lang="en-US" dirty="0"/>
              <a:t>Should lawyers use “training” or “seed” sets for training the machine learning algorithm?</a:t>
            </a:r>
          </a:p>
          <a:p>
            <a:r>
              <a:rPr lang="en-US" dirty="0"/>
              <a:t>Should lawyers rely on random sampling for the training set </a:t>
            </a:r>
            <a:r>
              <a:rPr lang="en-US" dirty="0" err="1"/>
              <a:t>vs.using</a:t>
            </a:r>
            <a:r>
              <a:rPr lang="en-US" dirty="0"/>
              <a:t> known relevant documents (some of which may be privileged)</a:t>
            </a:r>
          </a:p>
          <a:p>
            <a:pPr marL="0" indent="0">
              <a:buNone/>
            </a:pPr>
            <a:endParaRPr lang="en-US" dirty="0"/>
          </a:p>
        </p:txBody>
      </p:sp>
    </p:spTree>
    <p:extLst>
      <p:ext uri="{BB962C8B-B14F-4D97-AF65-F5344CB8AC3E}">
        <p14:creationId xmlns:p14="http://schemas.microsoft.com/office/powerpoint/2010/main" val="3726546639"/>
      </p:ext>
    </p:extLst>
  </p:cSld>
  <p:clrMapOvr>
    <a:masterClrMapping/>
  </p:clrMapOvr>
</p:sld>
</file>

<file path=ppt/slides/slide27.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ACM Publication</a:t>
            </a:r>
          </a:p>
        </p:txBody>
      </p:sp>
      <p:sp>
        <p:nvSpPr>
          <p:cNvPr id="3" name="Content Placeholder 2"/>
          <p:cNvSpPr>
            <a:spLocks noGrp="1"/>
          </p:cNvSpPr>
          <p:nvPr>
            <p:ph idx="1"/>
          </p:nvPr>
        </p:nvSpPr>
        <p:spPr/>
        <p:txBody>
          <a:bodyPr>
            <a:normAutofit fontScale="55000" lnSpcReduction="20000"/>
          </a:bodyPr>
          <a:lstStyle/>
          <a:p>
            <a:r>
              <a:rPr lang="en-US" sz="3800" b="1" dirty="0"/>
              <a:t>Evaluation of machine-learning protocols for technology-assisted review in electronic discovery</a:t>
            </a:r>
          </a:p>
          <a:p>
            <a:r>
              <a:rPr lang="en-US" sz="2900" dirty="0"/>
              <a:t>Full Text: </a:t>
            </a:r>
            <a:r>
              <a:rPr lang="en-US" sz="2900" u="sng" dirty="0">
                <a:hlinkClick r:id="rId2"/>
              </a:rPr>
              <a:t>Authors:</a:t>
            </a:r>
          </a:p>
          <a:p>
            <a:r>
              <a:rPr lang="en-US" sz="2900" u="sng" dirty="0">
                <a:hlinkClick r:id="rId3"/>
              </a:rPr>
              <a:t>Gordon V. Cormack</a:t>
            </a:r>
            <a:r>
              <a:rPr lang="en-US" sz="2900" u="sng" dirty="0"/>
              <a:t>, </a:t>
            </a:r>
            <a:r>
              <a:rPr lang="en-US" sz="2900" u="sng" dirty="0">
                <a:hlinkClick r:id="rId4"/>
              </a:rPr>
              <a:t>University of Waterloo, Waterloo, ON, Canada</a:t>
            </a:r>
            <a:r>
              <a:rPr lang="en-US" sz="2900" u="sng" dirty="0"/>
              <a:t>; </a:t>
            </a:r>
          </a:p>
          <a:p>
            <a:r>
              <a:rPr lang="en-US" sz="2900" u="sng" dirty="0"/>
              <a:t>Maura R. Grossman, Wachtell, Lipton, Rosen &amp; Katz, New York, NY, USA</a:t>
            </a:r>
          </a:p>
          <a:p>
            <a:pPr marL="118872" indent="0">
              <a:buNone/>
            </a:pPr>
            <a:r>
              <a:rPr lang="en-US" sz="2900" dirty="0"/>
              <a:t>Published in:  </a:t>
            </a:r>
          </a:p>
          <a:p>
            <a:r>
              <a:rPr lang="en-US" sz="2900" u="sng" dirty="0">
                <a:hlinkClick r:id="rId5"/>
              </a:rPr>
              <a:t>SIGIR '14 Proceedings of the 37th international ACM SIGIR conference on Research &amp; development in information retrievalPages 153-162 </a:t>
            </a:r>
          </a:p>
          <a:p>
            <a:endParaRPr lang="en-US" dirty="0"/>
          </a:p>
          <a:p>
            <a:r>
              <a:rPr lang="en-US" dirty="0"/>
              <a:t>Gold Coast, Queensland, Australia — July 06 - 11, 2014 </a:t>
            </a:r>
          </a:p>
          <a:p>
            <a:r>
              <a:rPr lang="en-US" u="sng" dirty="0">
                <a:hlinkClick r:id="rId6"/>
              </a:rPr>
              <a:t>ACM New York, NY, USA ©2014 </a:t>
            </a:r>
          </a:p>
          <a:p>
            <a:r>
              <a:rPr lang="fr-FR" u="sng" dirty="0">
                <a:hlinkClick r:id="rId7"/>
              </a:rPr>
              <a:t>table of contents ISBN: 978-1-4503-2257-7 doi&gt;</a:t>
            </a:r>
            <a:r>
              <a:rPr lang="fr-FR" u="sng" dirty="0">
                <a:hlinkClick r:id="rId8"/>
              </a:rPr>
              <a:t>10.1145/2600428.2609601	 2014 Article</a:t>
            </a:r>
          </a:p>
          <a:p>
            <a:endParaRPr lang="fr-FR"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6ED6591-320A-46AF-833B-1B5D3E4AB7E7}" type="slidenum">
              <a:rPr lang="en-US" smtClean="0"/>
              <a:pPr/>
              <a:t>27</a:t>
            </a:fld>
            <a:endParaRPr lang="en-US"/>
          </a:p>
        </p:txBody>
      </p:sp>
    </p:spTree>
    <p:extLst>
      <p:ext uri="{BB962C8B-B14F-4D97-AF65-F5344CB8AC3E}">
        <p14:creationId xmlns:p14="http://schemas.microsoft.com/office/powerpoint/2010/main" val="2317770139"/>
      </p:ext>
    </p:extLst>
  </p:cSld>
  <p:clrMapOvr>
    <a:masterClrMapping/>
  </p:clrMapOvr>
</p:sld>
</file>

<file path=ppt/slides/slide28.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393700" y="127000"/>
            <a:ext cx="7858758" cy="965200"/>
          </a:xfrm>
        </p:spPr>
        <p:txBody>
          <a:bodyPr/>
          <a:lstStyle/>
          <a:p>
            <a:r>
              <a:rPr lang="en-US" sz="1400" dirty="0"/>
              <a:t>SIGIR’14, July 6–11, 2014, Gold Coast, Queensland, Australia.</a:t>
            </a:r>
            <a:br>
              <a:rPr lang="en-US" sz="1400" dirty="0"/>
            </a:br>
            <a:r>
              <a:rPr lang="en-US" sz="1400" dirty="0"/>
              <a:t>ACM 978-1-4503-2257-7/14/07.</a:t>
            </a:r>
            <a:br>
              <a:rPr lang="en-US" sz="1400" dirty="0"/>
            </a:br>
            <a:r>
              <a:rPr lang="en-US" sz="1400" dirty="0"/>
              <a:t>&lt;M</a:t>
            </a:r>
            <a:r>
              <a:rPr lang="ro-RO" sz="1400" dirty="0"/>
              <a:t>http://dx.doi.org/10.1145/2600428.2609601M</a:t>
            </a:r>
            <a:r>
              <a:rPr lang="ro-RO" dirty="0"/>
              <a:t>.</a:t>
            </a:r>
            <a:endParaRPr lang="en-US" dirty="0"/>
          </a:p>
        </p:txBody>
      </p:sp>
      <p:pic>
        <p:nvPicPr>
          <p:cNvPr id="6" name="Content Placeholder 5"/>
          <p:cNvPicPr>
            <a:picLocks noGrp="1" noChangeAspect="1"/>
          </p:cNvPicPr>
          <p:nvPr>
            <p:ph idx="1"/>
          </p:nvPr>
        </p:nvPicPr>
        <p:blipFill>
          <a:blip r:embed="rId2"/>
          <a:srcRect t="10858" b="10858"/>
          <a:stretch>
            <a:fillRect/>
          </a:stretch>
        </p:blipFill>
        <p:spPr>
          <a:xfrm>
            <a:off x="277721" y="1785938"/>
            <a:ext cx="8375741" cy="3174482"/>
          </a:xfrm>
        </p:spPr>
      </p:pic>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6ED6591-320A-46AF-833B-1B5D3E4AB7E7}" type="slidenum">
              <a:rPr lang="en-US" smtClean="0"/>
              <a:pPr/>
              <a:t>28</a:t>
            </a:fld>
            <a:endParaRPr lang="en-US"/>
          </a:p>
        </p:txBody>
      </p:sp>
      <p:sp>
        <p:nvSpPr>
          <p:cNvPr id="7" name="TextBox 6"/>
          <p:cNvSpPr txBox="1"/>
          <p:nvPr/>
        </p:nvSpPr>
        <p:spPr>
          <a:xfrm>
            <a:off x="1028700" y="5410200"/>
            <a:ext cx="4978400" cy="646331"/>
          </a:xfrm>
          <a:prstGeom prst="rect">
            <a:avLst/>
          </a:prstGeom>
          <a:noFill/>
        </p:spPr>
        <p:txBody>
          <a:bodyPr wrap="square" rtlCol="0">
            <a:spAutoFit/>
          </a:bodyPr>
          <a:lstStyle/>
          <a:p>
            <a:r>
              <a:rPr lang="en-US" sz="1200" dirty="0"/>
              <a:t>SIGIR’14, July 6–11, 2014, Gold Coast, Queensland, Australia.</a:t>
            </a:r>
          </a:p>
          <a:p>
            <a:r>
              <a:rPr lang="en-US" sz="1200" dirty="0"/>
              <a:t>ACM 978-1-4503-2257-7/14/07.</a:t>
            </a:r>
          </a:p>
          <a:p>
            <a:r>
              <a:rPr lang="ro-RO" sz="1200" dirty="0"/>
              <a:t>http://dx.doi.org/10.1145/2600428.2609601.</a:t>
            </a:r>
            <a:endParaRPr lang="en-US" sz="1200" dirty="0"/>
          </a:p>
        </p:txBody>
      </p:sp>
      <p:sp>
        <p:nvSpPr>
          <p:cNvPr id="9" name="TextBox 8"/>
          <p:cNvSpPr txBox="1"/>
          <p:nvPr/>
        </p:nvSpPr>
        <p:spPr>
          <a:xfrm>
            <a:off x="2489200" y="4368800"/>
            <a:ext cx="4610100" cy="923330"/>
          </a:xfrm>
          <a:prstGeom prst="rect">
            <a:avLst/>
          </a:prstGeom>
          <a:noFill/>
        </p:spPr>
        <p:txBody>
          <a:bodyPr wrap="square" rtlCol="0">
            <a:spAutoFit/>
          </a:bodyPr>
          <a:lstStyle/>
          <a:p>
            <a:endParaRPr lang="en-US" dirty="0"/>
          </a:p>
          <a:p/>
          <a:p>
            <a:r>
              <a:rPr lang="en-US" dirty="0"/>
              <a:t>		Thousands</a:t>
            </a:r>
          </a:p>
        </p:txBody>
      </p:sp>
      <p:sp>
        <p:nvSpPr>
          <p:cNvPr id="10" name="TextBox 9"/>
          <p:cNvSpPr txBox="1"/>
          <p:nvPr/>
        </p:nvSpPr>
        <p:spPr>
          <a:xfrm>
            <a:off x="1971675" y="215900"/>
            <a:ext cx="5800726" cy="1477328"/>
          </a:xfrm>
          <a:prstGeom prst="rect">
            <a:avLst/>
          </a:prstGeom>
          <a:noFill/>
        </p:spPr>
        <p:txBody>
          <a:bodyPr wrap="square" rtlCol="0">
            <a:spAutoFit/>
          </a:bodyPr>
          <a:lstStyle/>
          <a:p>
            <a:endParaRPr lang="en-US" dirty="0"/>
          </a:p>
          <a:p>
            <a:endParaRPr lang="en-US" dirty="0"/>
          </a:p>
          <a:p>
            <a:endParaRPr lang="en-US" dirty="0"/>
          </a:p>
          <a:p>
            <a:endParaRPr lang="en-US" dirty="0"/>
          </a:p>
          <a:p>
            <a:r>
              <a:rPr lang="en-US" dirty="0"/>
              <a:t>                  Matter 202 – Recall  vs. Document Review</a:t>
            </a:r>
          </a:p>
        </p:txBody>
      </p:sp>
    </p:spTree>
    <p:extLst>
      <p:ext uri="{BB962C8B-B14F-4D97-AF65-F5344CB8AC3E}">
        <p14:creationId xmlns:p14="http://schemas.microsoft.com/office/powerpoint/2010/main" val="3802274794"/>
      </p:ext>
    </p:extLst>
  </p:cSld>
  <p:clrMapOvr>
    <a:masterClrMapping/>
  </p:clrMapOvr>
</p:sld>
</file>

<file path=ppt/slides/slide29.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fontScale="85000" lnSpcReduction="20000"/>
          </a:bodyPr>
          <a:lstStyle/>
          <a:p>
            <a:r>
              <a:rPr lang="en-US" dirty="0"/>
              <a:t>Using machine learning methods for privilege review </a:t>
            </a:r>
          </a:p>
          <a:p>
            <a:r>
              <a:rPr lang="en-US" dirty="0"/>
              <a:t>Efficacy of advanced search across all types of electronically stored information (including future </a:t>
            </a:r>
            <a:r>
              <a:rPr lang="en-US" dirty="0" err="1"/>
              <a:t>datastreams</a:t>
            </a:r>
            <a:r>
              <a:rPr lang="en-US" dirty="0"/>
              <a:t> from the </a:t>
            </a:r>
            <a:r>
              <a:rPr lang="en-US" dirty="0" err="1"/>
              <a:t>IoT</a:t>
            </a:r>
            <a:r>
              <a:rPr lang="en-US" dirty="0"/>
              <a:t>)</a:t>
            </a:r>
          </a:p>
          <a:p>
            <a:r>
              <a:rPr lang="en-US" dirty="0"/>
              <a:t>Proving the reliability, accuracy, efficiency of machine learning in an evidentiary hearing (under </a:t>
            </a:r>
            <a:r>
              <a:rPr lang="en-US" i="1" dirty="0"/>
              <a:t>Daubert </a:t>
            </a:r>
            <a:r>
              <a:rPr lang="en-US" dirty="0"/>
              <a:t>legal test for the introduction of expert evidence)</a:t>
            </a:r>
          </a:p>
          <a:p>
            <a:r>
              <a:rPr lang="en-US" dirty="0"/>
              <a:t>How close can we reasonably get to 100% recall with 100% precision?</a:t>
            </a:r>
          </a:p>
          <a:p>
            <a:r>
              <a:rPr lang="en-US" dirty="0"/>
              <a:t>What type of “standards” can be expected in e-discovery which incorporate what we have learned from machine learning, but which do not hold machine learning to a higher standard?</a:t>
            </a:r>
          </a:p>
          <a:p>
            <a:r>
              <a:rPr lang="en-US" dirty="0"/>
              <a:t>How transparent should the process be?</a:t>
            </a:r>
          </a:p>
          <a:p>
            <a:endParaRPr lang="en-US" dirty="0"/>
          </a:p>
          <a:p>
            <a:pPr marL="118872" indent="0">
              <a:buNone/>
            </a:pPr>
            <a:endParaRPr lang="en-US" dirty="0"/>
          </a:p>
          <a:p>
            <a:endParaRPr lang="en-US" dirty="0"/>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D6ED6591-320A-46AF-833B-1B5D3E4AB7E7}" type="slidenum">
              <a:rPr lang="en-US" smtClean="0"/>
              <a:pPr/>
              <a:t>29</a:t>
            </a:fld>
            <a:endParaRPr lang="en-US"/>
          </a:p>
        </p:txBody>
      </p:sp>
      <p:sp>
        <p:nvSpPr>
          <p:cNvPr id="5" name="Title 4"/>
          <p:cNvSpPr>
            <a:spLocks noGrp="1"/>
          </p:cNvSpPr>
          <p:nvPr>
            <p:ph type="title"/>
          </p:nvPr>
        </p:nvSpPr>
        <p:spPr/>
        <p:txBody>
          <a:bodyPr/>
          <a:lstStyle/>
          <a:p>
            <a:r>
              <a:rPr lang="en-US" dirty="0"/>
              <a:t>Open Issues</a:t>
            </a:r>
          </a:p>
        </p:txBody>
      </p:sp>
    </p:spTree>
    <p:extLst>
      <p:ext uri="{BB962C8B-B14F-4D97-AF65-F5344CB8AC3E}">
        <p14:creationId xmlns:p14="http://schemas.microsoft.com/office/powerpoint/2010/main" val="2276732546"/>
      </p:ext>
    </p:extLst>
  </p:cSld>
  <p:clrMapOvr>
    <a:masterClrMapping/>
  </p:clrMapOvr>
</p:sld>
</file>

<file path=ppt/slides/slide3.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9843" y="649623"/>
            <a:ext cx="7562675" cy="5108895"/>
          </a:xfrm>
        </p:spPr>
      </p:pic>
    </p:spTree>
    <p:extLst>
      <p:ext uri="{BB962C8B-B14F-4D97-AF65-F5344CB8AC3E}">
        <p14:creationId xmlns:p14="http://schemas.microsoft.com/office/powerpoint/2010/main" val="143132216"/>
      </p:ext>
    </p:extLst>
  </p:cSld>
  <p:clrMapOvr>
    <a:masterClrMapping/>
  </p:clrMapOvr>
</p:sld>
</file>

<file path=ppt/slides/slide30.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0443" y="1326139"/>
            <a:ext cx="7886700" cy="994172"/>
          </a:xfrm>
        </p:spPr>
        <p:txBody>
          <a:bodyPr/>
          <a:lstStyle/>
          <a:p>
            <a:r>
              <a:rPr lang="en-US" dirty="0"/>
              <a:t>Do lawyers and judges need to understand the black box?</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31952" y="2455353"/>
            <a:ext cx="3718420" cy="3265415"/>
          </a:xfrm>
        </p:spPr>
      </p:pic>
    </p:spTree>
    <p:extLst>
      <p:ext uri="{BB962C8B-B14F-4D97-AF65-F5344CB8AC3E}">
        <p14:creationId xmlns:p14="http://schemas.microsoft.com/office/powerpoint/2010/main" val="2333884585"/>
      </p:ext>
    </p:extLst>
  </p:cSld>
  <p:clrMapOvr>
    <a:masterClrMapping/>
  </p:clrMapOvr>
</p:sld>
</file>

<file path=ppt/slides/slide31.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877" y="638978"/>
            <a:ext cx="8449937" cy="5761821"/>
          </a:xfrm>
          <a:prstGeom prst="rect">
            <a:avLst/>
          </a:prstGeom>
        </p:spPr>
      </p:pic>
      <p:sp>
        <p:nvSpPr>
          <p:cNvPr id="3" name="TextBox 2"/>
          <p:cNvSpPr txBox="1"/>
          <p:nvPr/>
        </p:nvSpPr>
        <p:spPr>
          <a:xfrm>
            <a:off x="1200839" y="738130"/>
            <a:ext cx="6488934" cy="369332"/>
          </a:xfrm>
          <a:prstGeom prst="rect">
            <a:avLst/>
          </a:prstGeom>
          <a:noFill/>
        </p:spPr>
        <p:txBody>
          <a:bodyPr wrap="square" rtlCol="0">
            <a:spAutoFit/>
          </a:bodyPr>
          <a:lstStyle/>
          <a:p>
            <a:r>
              <a:rPr lang="en-US" dirty="0"/>
              <a:t>I</a:t>
            </a:r>
          </a:p>
        </p:txBody>
      </p:sp>
    </p:spTree>
    <p:extLst>
      <p:ext uri="{BB962C8B-B14F-4D97-AF65-F5344CB8AC3E}">
        <p14:creationId xmlns:p14="http://schemas.microsoft.com/office/powerpoint/2010/main" val="2237595540"/>
      </p:ext>
    </p:extLst>
  </p:cSld>
  <p:clrMapOvr>
    <a:masterClrMapping/>
  </p:clrMapOvr>
</p:sld>
</file>

<file path=ppt/slides/slide32.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endParaRPr lang="en-US" dirty="0"/>
          </a:p>
        </p:txBody>
      </p:sp>
      <p:sp>
        <p:nvSpPr>
          <p:cNvPr id="3" name="Slide Number Placeholder 2"/>
          <p:cNvSpPr>
            <a:spLocks noGrp="1"/>
          </p:cNvSpPr>
          <p:nvPr>
            <p:ph type="sldNum" sz="quarter" idx="11"/>
          </p:nvPr>
        </p:nvSpPr>
        <p:spPr/>
        <p:txBody>
          <a:bodyPr/>
          <a:lstStyle/>
          <a:p>
            <a:fld id="{D6ED6591-320A-46AF-833B-1B5D3E4AB7E7}" type="slidenum">
              <a:rPr lang="en-US" smtClean="0"/>
              <a:pPr/>
              <a:t>32</a:t>
            </a:fld>
            <a:endParaRPr lang="en-US"/>
          </a:p>
        </p:txBody>
      </p:sp>
      <p:sp>
        <p:nvSpPr>
          <p:cNvPr id="4" name="TextBox 3"/>
          <p:cNvSpPr txBox="1"/>
          <p:nvPr/>
        </p:nvSpPr>
        <p:spPr>
          <a:xfrm>
            <a:off x="1041400" y="2730500"/>
            <a:ext cx="7467600" cy="707886"/>
          </a:xfrm>
          <a:prstGeom prst="rect">
            <a:avLst/>
          </a:prstGeom>
          <a:noFill/>
        </p:spPr>
        <p:txBody>
          <a:bodyPr wrap="square" rtlCol="0">
            <a:spAutoFit/>
          </a:bodyPr>
          <a:lstStyle/>
          <a:p>
            <a:pPr algn="ctr"/>
            <a:r>
              <a:rPr lang="en-US" sz="4000" dirty="0"/>
              <a:t>The TREC Legal Track’s Impact</a:t>
            </a:r>
          </a:p>
        </p:txBody>
      </p:sp>
    </p:spTree>
    <p:extLst>
      <p:ext uri="{BB962C8B-B14F-4D97-AF65-F5344CB8AC3E}">
        <p14:creationId xmlns:p14="http://schemas.microsoft.com/office/powerpoint/2010/main" val="867799339"/>
      </p:ext>
    </p:extLst>
  </p:cSld>
  <p:clrMapOvr>
    <a:masterClrMapping/>
  </p:clrMapOvr>
</p:sld>
</file>

<file path=ppt/slides/slide33.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57200"/>
            <a:ext cx="36576000" cy="1028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1567024"/>
      </p:ext>
    </p:extLst>
  </p:cSld>
  <p:clrMapOvr>
    <a:masterClrMapping/>
  </p:clrMapOvr>
</p:sld>
</file>

<file path=ppt/slides/slide34.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Summarizing the Impact of the TREC Legal Track</a:t>
            </a:r>
          </a:p>
        </p:txBody>
      </p:sp>
      <p:sp>
        <p:nvSpPr>
          <p:cNvPr id="3" name="Content Placeholder 2"/>
          <p:cNvSpPr>
            <a:spLocks noGrp="1"/>
          </p:cNvSpPr>
          <p:nvPr>
            <p:ph idx="1"/>
          </p:nvPr>
        </p:nvSpPr>
        <p:spPr/>
        <p:txBody>
          <a:bodyPr>
            <a:normAutofit fontScale="85000" lnSpcReduction="10000"/>
          </a:bodyPr>
          <a:lstStyle/>
          <a:p>
            <a:r>
              <a:rPr lang="en-US" sz="2200" dirty="0"/>
              <a:t>2 major court decisions referencing TREC, with judicial blessing of technology assisted review methods coming in 2012 (</a:t>
            </a:r>
            <a:r>
              <a:rPr lang="en-US" sz="2200" i="1" dirty="0"/>
              <a:t>Da Silva Moore</a:t>
            </a:r>
            <a:r>
              <a:rPr lang="en-US" sz="2200" dirty="0"/>
              <a:t>)</a:t>
            </a:r>
          </a:p>
          <a:p>
            <a:r>
              <a:rPr lang="en-US" sz="2200" dirty="0"/>
              <a:t>Briefs referencing the TREC Legal track: in the hundreds</a:t>
            </a:r>
          </a:p>
          <a:p>
            <a:r>
              <a:rPr lang="en-US" dirty="0"/>
              <a:t>Online references to TREC Legal Track in the thousands</a:t>
            </a:r>
            <a:endParaRPr lang="en-US" sz="2200" dirty="0"/>
          </a:p>
          <a:p>
            <a:r>
              <a:rPr lang="en-US" sz="2200" dirty="0"/>
              <a:t>57 published law reviews referencing TREC Legal Track</a:t>
            </a:r>
          </a:p>
          <a:p>
            <a:r>
              <a:rPr lang="en-US" sz="2200" dirty="0"/>
              <a:t>8 spin-off international workshops (DESI I-VII) and SIRE at SIGIR</a:t>
            </a:r>
            <a:endParaRPr lang="en-US" sz="2000" dirty="0"/>
          </a:p>
          <a:p>
            <a:r>
              <a:rPr lang="en-US" sz="2000" dirty="0"/>
              <a:t>SIGIR and CIKM papers and presentations</a:t>
            </a:r>
          </a:p>
          <a:p>
            <a:r>
              <a:rPr lang="en-US" sz="2000" dirty="0"/>
              <a:t>PhD dissertations</a:t>
            </a:r>
          </a:p>
          <a:p>
            <a:r>
              <a:rPr lang="en-US" sz="2000" dirty="0"/>
              <a:t>TREC Total Recall Track 2015-2016 (track coordinators include M. Grossman &amp; G. Cormack)</a:t>
            </a:r>
          </a:p>
        </p:txBody>
      </p:sp>
    </p:spTree>
    <p:extLst>
      <p:ext uri="{BB962C8B-B14F-4D97-AF65-F5344CB8AC3E}">
        <p14:creationId xmlns:p14="http://schemas.microsoft.com/office/powerpoint/2010/main" val="2868093535"/>
      </p:ext>
    </p:extLst>
  </p:cSld>
  <p:clrMapOvr>
    <a:masterClrMapping/>
  </p:clrMapOvr>
</p:sld>
</file>

<file path=ppt/slides/slide35.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baronjr\Pictures\fieldofdream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1300" y="1485900"/>
            <a:ext cx="4892675" cy="47879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946900" y="558800"/>
            <a:ext cx="1689100" cy="5632312"/>
          </a:xfrm>
          <a:prstGeom prst="rect">
            <a:avLst/>
          </a:prstGeom>
          <a:noFill/>
        </p:spPr>
        <p:txBody>
          <a:bodyPr wrap="square" rtlCol="0">
            <a:spAutoFit/>
          </a:bodyPr>
          <a:lstStyle/>
          <a:p>
            <a:endParaRPr lang="en-US" sz="3600" dirty="0"/>
          </a:p>
          <a:p>
            <a:r>
              <a:rPr lang="en-US" sz="3600" dirty="0"/>
              <a:t>If you build a legal track, lawyers and judges will cite to it</a:t>
            </a:r>
          </a:p>
        </p:txBody>
      </p:sp>
    </p:spTree>
    <p:extLst>
      <p:ext uri="{BB962C8B-B14F-4D97-AF65-F5344CB8AC3E}">
        <p14:creationId xmlns:p14="http://schemas.microsoft.com/office/powerpoint/2010/main" val="246501652"/>
      </p:ext>
    </p:extLst>
  </p:cSld>
  <p:clrMapOvr>
    <a:masterClrMapping/>
  </p:clrMapOvr>
</p:sld>
</file>

<file path=ppt/slides/slide36.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85800" y="1790700"/>
            <a:ext cx="7799832" cy="4800600"/>
          </a:xfrm>
        </p:spPr>
        <p:txBody>
          <a:bodyPr>
            <a:normAutofit fontScale="47500" lnSpcReduction="20000"/>
          </a:bodyPr>
          <a:lstStyle/>
          <a:p>
            <a:pPr marL="118872" indent="0">
              <a:buNone/>
            </a:pPr>
            <a:r>
              <a:rPr lang="en-US" sz="2900" dirty="0"/>
              <a:t>“In addition, there is room for optimism that as search and information retrieval methodologies are studied and tested, this will result in identifying those that are most effective and least expensive to employ for a variety of ESI discovery tasks. Such a study has been underway since 2006, when the National Institute of Standards and Technology (NIST), an agency within the U.S. Department of Commerce, embarked on a cooperative endeavor with the Department of Defense to evaluate the effectiveness of a variety of search methodologies.</a:t>
            </a:r>
          </a:p>
          <a:p>
            <a:pPr marL="118872" indent="0">
              <a:buNone/>
            </a:pPr>
            <a:r>
              <a:rPr lang="en-US" sz="2900" dirty="0"/>
              <a:t>This project, known as the Text Retrieval Conference (TREC), evolved into the </a:t>
            </a:r>
            <a:r>
              <a:rPr lang="en-US" sz="2900" dirty="0" err="1"/>
              <a:t>Trec</a:t>
            </a:r>
            <a:r>
              <a:rPr lang="en-US" sz="2900" dirty="0" err="1"/>
              <a:t> LegalTrack</a:t>
            </a:r>
            <a:r>
              <a:rPr lang="en-US" sz="2900" dirty="0"/>
              <a:t>, a research effort aimed at studying the e-discovery review process to evaluate the effectiveness of a wide array of search methodologies. This evaluative process is open to participation by academics, law firms, corporate counsel and companies providing ESI discovery services. See: </a:t>
            </a:r>
            <a:r>
              <a:rPr lang="en-US" sz="2900" i="1" dirty="0"/>
              <a:t>http://</a:t>
            </a:r>
            <a:r>
              <a:rPr lang="en-US" sz="2900" i="1" dirty="0" err="1"/>
              <a:t>trec-legal.umiacs.umd.edu</a:t>
            </a:r>
            <a:r>
              <a:rPr lang="en-US" sz="2900" i="1" dirty="0"/>
              <a:t>.</a:t>
            </a:r>
            <a:r>
              <a:rPr lang="en-US" sz="2900" dirty="0"/>
              <a:t> The next test will occur in the summer of 2008. The goal of the project is to create industry best practices for use in electronic discovery. This project can be expected to identify both cost effective and reliable search and information retrieval methodologies and best practice recommendations, which, if adhered to, certainly would support an argument that the party employing them performed a reasonable ESI search, whether for privilege review or other purposes.”</a:t>
            </a:r>
          </a:p>
          <a:p>
            <a:endParaRPr lang="en-US" dirty="0"/>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D6ED6591-320A-46AF-833B-1B5D3E4AB7E7}" type="slidenum">
              <a:rPr lang="en-US" smtClean="0"/>
              <a:pPr/>
              <a:t>36</a:t>
            </a:fld>
            <a:endParaRPr lang="en-US"/>
          </a:p>
        </p:txBody>
      </p:sp>
      <p:sp>
        <p:nvSpPr>
          <p:cNvPr id="5" name="Title 4"/>
          <p:cNvSpPr>
            <a:spLocks noGrp="1"/>
          </p:cNvSpPr>
          <p:nvPr>
            <p:ph type="title"/>
          </p:nvPr>
        </p:nvSpPr>
        <p:spPr>
          <a:xfrm>
            <a:off x="685800" y="774700"/>
            <a:ext cx="7795258" cy="590595"/>
          </a:xfrm>
        </p:spPr>
        <p:txBody>
          <a:bodyPr/>
          <a:lstStyle/>
          <a:p>
            <a:r>
              <a:rPr lang="en-US" sz="2400" dirty="0"/>
              <a:t/>
            </a:r>
            <a:br>
              <a:rPr lang="en-US" sz="2400" dirty="0"/>
            </a:br>
            <a:r>
              <a:rPr lang="en-US" sz="2400" dirty="0"/>
              <a:t/>
            </a:r>
            <a:br>
              <a:rPr lang="en-US" sz="2400" dirty="0"/>
            </a:br>
            <a:r>
              <a:rPr lang="en-US" sz="2400" dirty="0"/>
              <a:t>Victor Stanley v. Creative Pipe, 250 F.R.D. 251 (D. Md. 2008)</a:t>
            </a:r>
          </a:p>
        </p:txBody>
      </p:sp>
    </p:spTree>
    <p:extLst>
      <p:ext uri="{BB962C8B-B14F-4D97-AF65-F5344CB8AC3E}">
        <p14:creationId xmlns:p14="http://schemas.microsoft.com/office/powerpoint/2010/main" val="1065552289"/>
      </p:ext>
    </p:extLst>
  </p:cSld>
  <p:clrMapOvr>
    <a:masterClrMapping/>
  </p:clrMapOvr>
</p:sld>
</file>

<file path=ppt/slides/slide37.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2100" y="1879600"/>
            <a:ext cx="8547100" cy="4524316"/>
          </a:xfrm>
          <a:prstGeom prst="rect">
            <a:avLst/>
          </a:prstGeom>
        </p:spPr>
        <p:txBody>
          <a:bodyPr wrap="square">
            <a:spAutoFit/>
          </a:bodyPr>
          <a:lstStyle/>
          <a:p>
            <a:r>
              <a:rPr lang="en-US" dirty="0"/>
              <a:t>Likewise, </a:t>
            </a:r>
            <a:r>
              <a:rPr lang="en-US" dirty="0" err="1"/>
              <a:t>Wachtell</a:t>
            </a:r>
            <a:r>
              <a:rPr lang="en-US" dirty="0"/>
              <a:t>, Lipton, Rosen &amp; Katz litigation counsel Maura Grossman and University of Waterloo professor Gordon Cormack, studied data from the Text Retrieval Conference Legal Track (TREC) and concluded that: “[T]he myth that exhaustive manual review is the most effective—and therefore the most defensible—approach to document review is strongly refuted. Technology-assisted review can (and does) yield more accurate results than exhaustive manual review, with much lower effort.” Maura R. Grossman &amp; Gordon V. Cormack, </a:t>
            </a:r>
            <a:r>
              <a:rPr lang="en-US" i="1" dirty="0"/>
              <a:t>Technology–Assisted Review in E–Discovery Can Be More Effective and More Efficient Than Exhaustive Manual Review,</a:t>
            </a:r>
            <a:r>
              <a:rPr lang="en-US" dirty="0"/>
              <a:t> Rich. J.L. &amp; Tech., Spring 2011, at 48.</a:t>
            </a:r>
            <a:r>
              <a:rPr lang="en-US" baseline="30000" dirty="0"/>
              <a:t>12</a:t>
            </a:r>
            <a:r>
              <a:rPr lang="en-US" dirty="0"/>
              <a:t> The technology-assisted reviews in the Grossman–Cormack article also demonstrated significant cost savings over manual review: “The technology-assisted reviews require, on average, human review of only 1.9% of the documents, a fifty-fold savings over exhaustive manual review.” </a:t>
            </a:r>
            <a:r>
              <a:rPr lang="en-US" i="1" dirty="0"/>
              <a:t>Id.</a:t>
            </a:r>
            <a:r>
              <a:rPr lang="en-US" dirty="0"/>
              <a:t> at 43.</a:t>
            </a:r>
          </a:p>
          <a:p>
            <a:endParaRPr lang="en-US" dirty="0"/>
          </a:p>
          <a:p>
            <a:r>
              <a:rPr lang="en-US" dirty="0"/>
              <a:t>Footnote 12:  Grossman and Cormack also note that “not all technology-assisted reviews ... are created equal” and that future studies will be needed to “address </a:t>
            </a:r>
            <a:r>
              <a:rPr lang="en-US" i="1" dirty="0"/>
              <a:t>which</a:t>
            </a:r>
            <a:r>
              <a:rPr lang="en-US" dirty="0"/>
              <a:t> technology-assisted review process(</a:t>
            </a:r>
            <a:r>
              <a:rPr lang="en-US" dirty="0" err="1"/>
              <a:t>es</a:t>
            </a:r>
            <a:r>
              <a:rPr lang="en-US" dirty="0"/>
              <a:t>) will improve </a:t>
            </a:r>
            <a:r>
              <a:rPr lang="en-US" i="1" dirty="0"/>
              <a:t>most</a:t>
            </a:r>
            <a:r>
              <a:rPr lang="en-US" dirty="0"/>
              <a:t> on manual review.” </a:t>
            </a:r>
            <a:r>
              <a:rPr lang="en-US" i="1" dirty="0"/>
              <a:t>Id. </a:t>
            </a:r>
            <a:endParaRPr lang="en-US" dirty="0"/>
          </a:p>
        </p:txBody>
      </p:sp>
      <p:sp>
        <p:nvSpPr>
          <p:cNvPr id="4" name="TextBox 3"/>
          <p:cNvSpPr txBox="1"/>
          <p:nvPr/>
        </p:nvSpPr>
        <p:spPr>
          <a:xfrm>
            <a:off x="254000" y="533400"/>
            <a:ext cx="11954769" cy="1200329"/>
          </a:xfrm>
          <a:prstGeom prst="rect">
            <a:avLst/>
          </a:prstGeom>
          <a:noFill/>
        </p:spPr>
        <p:txBody>
          <a:bodyPr wrap="square" rtlCol="0">
            <a:spAutoFit/>
          </a:bodyPr>
          <a:lstStyle/>
          <a:p>
            <a:endParaRPr lang="en-US" b="1" dirty="0"/>
          </a:p>
          <a:p>
            <a:endParaRPr lang="en-US" b="1" dirty="0"/>
          </a:p>
          <a:p>
            <a:r>
              <a:rPr lang="en-US" b="1" dirty="0"/>
              <a:t>Da Silva Moore vs. </a:t>
            </a:r>
            <a:r>
              <a:rPr lang="en-US" b="1" dirty="0" err="1"/>
              <a:t>Publicis</a:t>
            </a:r>
            <a:r>
              <a:rPr lang="en-US" b="1" dirty="0" err="1"/>
              <a:t> Groupe</a:t>
            </a:r>
            <a:r>
              <a:rPr lang="en-US" b="1" dirty="0"/>
              <a:t> &amp; MSL Group, 287 F.R.D. 182 (S.D. N.Y. 2012) </a:t>
            </a:r>
          </a:p>
          <a:p>
            <a:r>
              <a:rPr lang="en-US" b="1" dirty="0"/>
              <a:t>(Peck, Magistrate Judge)</a:t>
            </a:r>
          </a:p>
        </p:txBody>
      </p:sp>
    </p:spTree>
    <p:extLst>
      <p:ext uri="{BB962C8B-B14F-4D97-AF65-F5344CB8AC3E}">
        <p14:creationId xmlns:p14="http://schemas.microsoft.com/office/powerpoint/2010/main" val="623544893"/>
      </p:ext>
    </p:extLst>
  </p:cSld>
  <p:clrMapOvr>
    <a:masterClrMapping/>
  </p:clrMapOvr>
</p:sld>
</file>

<file path=ppt/slides/slide38.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200" y="2349500"/>
            <a:ext cx="8051800" cy="3785652"/>
          </a:xfrm>
          <a:prstGeom prst="rect">
            <a:avLst/>
          </a:prstGeom>
        </p:spPr>
        <p:txBody>
          <a:bodyPr wrap="square">
            <a:spAutoFit/>
          </a:bodyPr>
          <a:lstStyle/>
          <a:p>
            <a:r>
              <a:rPr lang="en-US" sz="2000" dirty="0"/>
              <a:t>“This Opinion appears to be the first in which a Court has approved of the use of computer-assisted review. That does not mean computer-assisted review must be used in all cases, or that the exact ESI protocol approved here will be appropriate in all future cases that utilize computer-assisted review. . . . What the Bar should take away from this Opinion is that computer-assisted review is an available tool and should be seriously considered for use in large-data-volume cases where it may save the producing party (or both parties) significant amounts of legal fees in document review. Counsel no longer have to worry about being the “first” or “guinea pig” for judicial acceptance of computer-assisted review. . . . Computer-assisted review now can be considered judicially-approved for use in appropriate cases.</a:t>
            </a:r>
          </a:p>
        </p:txBody>
      </p:sp>
      <p:sp>
        <p:nvSpPr>
          <p:cNvPr id="3" name="TextBox 2"/>
          <p:cNvSpPr txBox="1"/>
          <p:nvPr/>
        </p:nvSpPr>
        <p:spPr>
          <a:xfrm>
            <a:off x="1447800" y="609600"/>
            <a:ext cx="6629400" cy="1200329"/>
          </a:xfrm>
          <a:prstGeom prst="rect">
            <a:avLst/>
          </a:prstGeom>
          <a:noFill/>
        </p:spPr>
        <p:txBody>
          <a:bodyPr wrap="square" rtlCol="0">
            <a:spAutoFit/>
          </a:bodyPr>
          <a:lstStyle/>
          <a:p>
            <a:endParaRPr lang="en-US" b="1" dirty="0"/>
          </a:p>
          <a:p>
            <a:endParaRPr lang="en-US" b="1" dirty="0"/>
          </a:p>
          <a:p>
            <a:r>
              <a:rPr lang="en-US" b="1" dirty="0"/>
              <a:t>Da Silva Moore vs. </a:t>
            </a:r>
            <a:r>
              <a:rPr lang="en-US" b="1" dirty="0" err="1"/>
              <a:t>Publicis</a:t>
            </a:r>
            <a:r>
              <a:rPr lang="en-US" b="1" dirty="0" err="1"/>
              <a:t> Groupe</a:t>
            </a:r>
            <a:r>
              <a:rPr lang="en-US" b="1" dirty="0"/>
              <a:t> &amp; MSL Group, 287 F.R.D. 182 (S.D. N.Y. 2012) (Peck, Magistrate Judge) (continued)</a:t>
            </a:r>
          </a:p>
        </p:txBody>
      </p:sp>
    </p:spTree>
    <p:extLst>
      <p:ext uri="{BB962C8B-B14F-4D97-AF65-F5344CB8AC3E}">
        <p14:creationId xmlns:p14="http://schemas.microsoft.com/office/powerpoint/2010/main" val="1750188662"/>
      </p:ext>
    </p:extLst>
  </p:cSld>
  <p:clrMapOvr>
    <a:masterClrMapping/>
  </p:clrMapOvr>
</p:sld>
</file>

<file path=ppt/slides/slide39.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1981200" y="19050"/>
            <a:ext cx="24311610" cy="6838950"/>
          </a:xfrm>
          <a:prstGeom prst="rect">
            <a:avLst/>
          </a:prstGeom>
        </p:spPr>
      </p:pic>
    </p:spTree>
    <p:extLst>
      <p:ext uri="{BB962C8B-B14F-4D97-AF65-F5344CB8AC3E}">
        <p14:creationId xmlns:p14="http://schemas.microsoft.com/office/powerpoint/2010/main" val="1354972515"/>
      </p:ext>
    </p:extLst>
  </p:cSld>
  <p:clrMapOvr>
    <a:masterClrMapping/>
  </p:clrMapOvr>
</p:sld>
</file>

<file path=ppt/slides/slide4.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Legal Profession at the Trailing Edge of Change</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62480" y="1977170"/>
            <a:ext cx="2214563" cy="2095125"/>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8339" y="2017218"/>
            <a:ext cx="2590179" cy="153018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822" y="2128658"/>
            <a:ext cx="1964531" cy="1307306"/>
          </a:xfrm>
          <a:prstGeom prst="rect">
            <a:avLst/>
          </a:prstGeom>
        </p:spPr>
      </p:pic>
      <p:sp>
        <p:nvSpPr>
          <p:cNvPr id="3" name="TextBox 2"/>
          <p:cNvSpPr txBox="1"/>
          <p:nvPr/>
        </p:nvSpPr>
        <p:spPr>
          <a:xfrm>
            <a:off x="1723698" y="4803228"/>
            <a:ext cx="6022426" cy="1200329"/>
          </a:xfrm>
          <a:prstGeom prst="rect">
            <a:avLst/>
          </a:prstGeom>
          <a:noFill/>
        </p:spPr>
        <p:txBody>
          <a:bodyPr wrap="square" rtlCol="0">
            <a:spAutoFit/>
          </a:bodyPr>
          <a:lstStyle/>
          <a:p>
            <a:r>
              <a:rPr lang="en-US" b="1" dirty="0"/>
              <a:t>However, in 2006, real change did occur: the Federal Rules of Civil Procedure were amended to recognize a category of “electronically stored information” as within the scope of civil discovery (“e-discovery”)</a:t>
            </a:r>
          </a:p>
        </p:txBody>
      </p:sp>
    </p:spTree>
    <p:extLst>
      <p:ext uri="{BB962C8B-B14F-4D97-AF65-F5344CB8AC3E}">
        <p14:creationId xmlns:p14="http://schemas.microsoft.com/office/powerpoint/2010/main" val="2377094754"/>
      </p:ext>
    </p:extLst>
  </p:cSld>
  <p:clrMapOvr>
    <a:masterClrMapping/>
  </p:clrMapOvr>
</p:sld>
</file>

<file path=ppt/slides/slide40.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baronjr\Pictures\Glossa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778888"/>
      </p:ext>
    </p:extLst>
  </p:cSld>
  <p:clrMapOvr>
    <a:masterClrMapping/>
  </p:clrMapOvr>
</p:sld>
</file>

<file path=ppt/slides/slide41.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1130567" flipH="1">
            <a:off x="-583292" y="1732163"/>
            <a:ext cx="45719" cy="4533002"/>
          </a:xfrm>
          <a:prstGeom prst="rect">
            <a:avLst/>
          </a:prstGeom>
          <a:noFill/>
        </p:spPr>
        <p:txBody>
          <a:bodyPr wrap="square" rtlCol="0">
            <a:spAutoFit/>
          </a:bodyPr>
          <a:lstStyle/>
          <a:p>
            <a:endParaRPr lang="en-US" dirty="0"/>
          </a:p>
        </p:txBody>
      </p:sp>
      <p:pic>
        <p:nvPicPr>
          <p:cNvPr id="4" name="Picture 3"/>
          <p:cNvPicPr>
            <a:picLocks noChangeAspect="1"/>
          </p:cNvPicPr>
          <p:nvPr/>
        </p:nvPicPr>
        <p:blipFill>
          <a:blip r:embed="rId2"/>
          <a:stretch>
            <a:fillRect/>
          </a:stretch>
        </p:blipFill>
        <p:spPr>
          <a:xfrm>
            <a:off x="2451976" y="3080385"/>
            <a:ext cx="3975100" cy="1181100"/>
          </a:xfrm>
          <a:prstGeom prst="rect">
            <a:avLst/>
          </a:prstGeom>
        </p:spPr>
      </p:pic>
      <p:sp>
        <p:nvSpPr>
          <p:cNvPr id="5" name="TextBox 4"/>
          <p:cNvSpPr txBox="1"/>
          <p:nvPr/>
        </p:nvSpPr>
        <p:spPr>
          <a:xfrm>
            <a:off x="1931128" y="4261485"/>
            <a:ext cx="5929826" cy="923330"/>
          </a:xfrm>
          <a:prstGeom prst="rect">
            <a:avLst/>
          </a:prstGeom>
          <a:noFill/>
        </p:spPr>
        <p:txBody>
          <a:bodyPr wrap="square" rtlCol="0">
            <a:spAutoFit/>
          </a:bodyPr>
          <a:lstStyle/>
          <a:p>
            <a:r>
              <a:rPr lang="en-US" b="1" dirty="0"/>
              <a:t>LBSC 708X / INFM 718X - Seminar on E-Discovery  Spring 2009</a:t>
            </a:r>
          </a:p>
          <a:p>
            <a:r>
              <a:rPr lang="en-US" b="1" dirty="0"/>
              <a:t>Doug </a:t>
            </a:r>
            <a:r>
              <a:rPr lang="en-US" b="1" dirty="0" err="1"/>
              <a:t>Oard</a:t>
            </a:r>
            <a:r>
              <a:rPr lang="en-US" b="1" dirty="0"/>
              <a:t> and J.R. Baron</a:t>
            </a:r>
            <a:endParaRPr lang="en-US" dirty="0"/>
          </a:p>
        </p:txBody>
      </p:sp>
      <p:sp>
        <p:nvSpPr>
          <p:cNvPr id="6" name="TextBox 5"/>
          <p:cNvSpPr txBox="1"/>
          <p:nvPr/>
        </p:nvSpPr>
        <p:spPr>
          <a:xfrm>
            <a:off x="735724" y="1553448"/>
            <a:ext cx="7335135" cy="1477328"/>
          </a:xfrm>
          <a:prstGeom prst="rect">
            <a:avLst/>
          </a:prstGeom>
          <a:noFill/>
        </p:spPr>
        <p:txBody>
          <a:bodyPr wrap="square" rtlCol="0">
            <a:spAutoFit/>
          </a:bodyPr>
          <a:lstStyle/>
          <a:p>
            <a:endParaRPr lang="en-US" dirty="0"/>
          </a:p>
          <a:p>
            <a:endParaRPr lang="en-US" dirty="0"/>
          </a:p>
          <a:p>
            <a:r>
              <a:rPr lang="en-US" dirty="0"/>
              <a:t>1</a:t>
            </a:r>
            <a:r>
              <a:rPr lang="en-US" baseline="30000" dirty="0"/>
              <a:t>st</a:t>
            </a:r>
            <a:r>
              <a:rPr lang="en-US" dirty="0"/>
              <a:t> E-discovery course taught in US at an </a:t>
            </a:r>
            <a:r>
              <a:rPr lang="en-US" dirty="0" err="1"/>
              <a:t>iSchool</a:t>
            </a:r>
            <a:endParaRPr lang="en-US" dirty="0"/>
          </a:p>
          <a:p>
            <a:endParaRPr lang="en-US" dirty="0"/>
          </a:p>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2160" y="1620805"/>
            <a:ext cx="2857500" cy="1600200"/>
          </a:xfrm>
          <a:prstGeom prst="rect">
            <a:avLst/>
          </a:prstGeom>
        </p:spPr>
      </p:pic>
      <p:sp>
        <p:nvSpPr>
          <p:cNvPr id="7" name="TextBox 6"/>
          <p:cNvSpPr txBox="1"/>
          <p:nvPr/>
        </p:nvSpPr>
        <p:spPr>
          <a:xfrm>
            <a:off x="851338" y="5607269"/>
            <a:ext cx="4440621" cy="646331"/>
          </a:xfrm>
          <a:prstGeom prst="rect">
            <a:avLst/>
          </a:prstGeom>
          <a:noFill/>
        </p:spPr>
        <p:txBody>
          <a:bodyPr wrap="square" rtlCol="0">
            <a:spAutoFit/>
          </a:bodyPr>
          <a:lstStyle/>
          <a:p>
            <a:r>
              <a:rPr lang="en-US" dirty="0"/>
              <a:t>Followed by NSF research grants thru the present day…..</a:t>
            </a:r>
          </a:p>
        </p:txBody>
      </p:sp>
    </p:spTree>
    <p:extLst>
      <p:ext uri="{BB962C8B-B14F-4D97-AF65-F5344CB8AC3E}">
        <p14:creationId xmlns:p14="http://schemas.microsoft.com/office/powerpoint/2010/main" val="4120385603"/>
      </p:ext>
    </p:extLst>
  </p:cSld>
  <p:clrMapOvr>
    <a:masterClrMapping/>
  </p:clrMapOvr>
</p:sld>
</file>

<file path=ppt/slides/slide42.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0844" y="-2279980"/>
            <a:ext cx="36576000" cy="1028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4135" y="1463040"/>
            <a:ext cx="2329031" cy="3695924"/>
          </a:xfrm>
          <a:prstGeom prst="rect">
            <a:avLst/>
          </a:prstGeom>
        </p:spPr>
      </p:pic>
    </p:spTree>
    <p:extLst>
      <p:ext uri="{BB962C8B-B14F-4D97-AF65-F5344CB8AC3E}">
        <p14:creationId xmlns:p14="http://schemas.microsoft.com/office/powerpoint/2010/main" val="2851778450"/>
      </p:ext>
    </p:extLst>
  </p:cSld>
  <p:clrMapOvr>
    <a:masterClrMapping/>
  </p:clrMapOvr>
</p:sld>
</file>

<file path=ppt/slides/slide43.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1219200"/>
            <a:ext cx="7986713" cy="590595"/>
          </a:xfrm>
        </p:spPr>
        <p:txBody>
          <a:bodyPr/>
          <a:lstStyle/>
          <a:p>
            <a:r>
              <a:rPr lang="en-US" dirty="0"/>
              <a:t>DESI (Discovery of ESI) Workshops and SIRE at SIGIR</a:t>
            </a:r>
          </a:p>
        </p:txBody>
      </p:sp>
      <p:sp>
        <p:nvSpPr>
          <p:cNvPr id="3" name="Content Placeholder 2"/>
          <p:cNvSpPr>
            <a:spLocks noGrp="1"/>
          </p:cNvSpPr>
          <p:nvPr>
            <p:ph idx="1"/>
          </p:nvPr>
        </p:nvSpPr>
        <p:spPr/>
        <p:txBody>
          <a:bodyPr>
            <a:normAutofit lnSpcReduction="10000"/>
          </a:bodyPr>
          <a:lstStyle/>
          <a:p>
            <a:pPr marL="338328" lvl="1" indent="0">
              <a:buNone/>
            </a:pPr>
            <a:endParaRPr lang="en-US" sz="2600" dirty="0">
              <a:latin typeface="Arial Rounded MT Bold" panose="020F0704030504030204" pitchFamily="34" charset="0"/>
            </a:endParaRPr>
          </a:p>
          <a:p>
            <a:pPr marL="338328" lvl="1" indent="0">
              <a:buNone/>
            </a:pPr>
            <a:r>
              <a:rPr lang="en-US" sz="2600" dirty="0">
                <a:latin typeface="Arial Rounded MT Bold" panose="020F0704030504030204" pitchFamily="34" charset="0"/>
              </a:rPr>
              <a:t>			Palo Alto  2007 </a:t>
            </a:r>
          </a:p>
          <a:p>
            <a:pPr marL="118872" indent="0">
              <a:buNone/>
            </a:pPr>
            <a:r>
              <a:rPr lang="en-US" sz="1650" dirty="0">
                <a:latin typeface="Bookman Old Style" panose="02050604050505020204" pitchFamily="18" charset="0"/>
              </a:rPr>
              <a:t>				       London 2008</a:t>
            </a:r>
            <a:endParaRPr lang="en-US" sz="1650" dirty="0">
              <a:latin typeface="Arial Rounded MT Bold" panose="020F0704030504030204" pitchFamily="34" charset="0"/>
            </a:endParaRPr>
          </a:p>
          <a:p>
            <a:pPr marL="118872" indent="0">
              <a:buNone/>
            </a:pPr>
            <a:r>
              <a:rPr lang="en-US" sz="2800" dirty="0">
                <a:latin typeface="Bauhaus 93" panose="04030905020B02020C02" pitchFamily="82" charset="0"/>
              </a:rPr>
              <a:t>		Barcelona 2009</a:t>
            </a:r>
          </a:p>
          <a:p>
            <a:pPr marL="118872" indent="0">
              <a:buNone/>
            </a:pPr>
            <a:r>
              <a:rPr lang="en-US" sz="1800" dirty="0">
                <a:latin typeface="Wide Latin" panose="020A0A07050505020404" pitchFamily="18" charset="0"/>
              </a:rPr>
              <a:t>			Beijing 2010</a:t>
            </a:r>
            <a:endParaRPr lang="en-US" sz="1800" dirty="0">
              <a:latin typeface="Bauhaus 93" panose="04030905020B02020C02" pitchFamily="82" charset="0"/>
            </a:endParaRPr>
          </a:p>
          <a:p>
            <a:pPr marL="118872" indent="0">
              <a:buNone/>
            </a:pPr>
            <a:r>
              <a:rPr lang="en-US" sz="2250" dirty="0">
                <a:latin typeface="MV Boli" panose="02000500030200090000" pitchFamily="2" charset="0"/>
                <a:cs typeface="MV Boli" panose="02000500030200090000" pitchFamily="2" charset="0"/>
              </a:rPr>
              <a:t>                                                        Pittsburgh 2011</a:t>
            </a:r>
          </a:p>
          <a:p>
            <a:pPr marL="118872" indent="0">
              <a:buNone/>
            </a:pPr>
            <a:r>
              <a:rPr lang="en-US" sz="2250" dirty="0">
                <a:latin typeface="Goudy Stout" panose="0202090407030B020401" pitchFamily="18" charset="0"/>
              </a:rPr>
              <a:t>   ROME 2013</a:t>
            </a:r>
          </a:p>
          <a:p>
            <a:pPr marL="2400300" lvl="7" indent="0">
              <a:buNone/>
            </a:pPr>
            <a:r>
              <a:rPr lang="en-US" sz="2250" dirty="0">
                <a:latin typeface="Bauhaus 93" panose="04030905020B02020C02" pitchFamily="82" charset="0"/>
              </a:rPr>
              <a:t>           San Diego 2015</a:t>
            </a:r>
          </a:p>
          <a:p>
            <a:pPr marL="2400300" lvl="7" indent="0">
              <a:buNone/>
            </a:pPr>
            <a:endParaRPr lang="en-US" sz="2250" dirty="0">
              <a:latin typeface="Bauhaus 93" panose="04030905020B02020C02" pitchFamily="82" charset="0"/>
            </a:endParaRPr>
          </a:p>
          <a:p>
            <a:pPr marL="2400300" lvl="7" indent="0">
              <a:buNone/>
            </a:pPr>
            <a:endParaRPr lang="en-US" sz="2250" dirty="0">
              <a:latin typeface="Bauhaus 93" panose="04030905020B02020C02" pitchFamily="82" charset="0"/>
            </a:endParaRPr>
          </a:p>
          <a:p>
            <a:pPr marL="2400300" lvl="7" indent="0">
              <a:buNone/>
            </a:pPr>
            <a:endParaRPr lang="en-US" sz="2250" dirty="0">
              <a:latin typeface="Bauhaus 93" panose="04030905020B02020C02" pitchFamily="82" charset="0"/>
            </a:endParaRPr>
          </a:p>
        </p:txBody>
      </p:sp>
    </p:spTree>
    <p:extLst>
      <p:ext uri="{BB962C8B-B14F-4D97-AF65-F5344CB8AC3E}">
        <p14:creationId xmlns:p14="http://schemas.microsoft.com/office/powerpoint/2010/main" val="3841308745"/>
      </p:ext>
    </p:extLst>
  </p:cSld>
  <p:clrMapOvr>
    <a:masterClrMapping/>
  </p:clrMapOvr>
</p:sld>
</file>

<file path=ppt/slides/slide44.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85057"/>
            <a:ext cx="36576000" cy="1028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2816725"/>
      </p:ext>
    </p:extLst>
  </p:cSld>
  <p:clrMapOvr>
    <a:masterClrMapping/>
  </p:clrMapOvr>
</p:sld>
</file>

<file path=ppt/slides/slide45.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77518" y="1131094"/>
            <a:ext cx="3988965" cy="4816177"/>
          </a:xfrm>
        </p:spPr>
      </p:pic>
    </p:spTree>
    <p:extLst>
      <p:ext uri="{BB962C8B-B14F-4D97-AF65-F5344CB8AC3E}">
        <p14:creationId xmlns:p14="http://schemas.microsoft.com/office/powerpoint/2010/main" val="2139334068"/>
      </p:ext>
    </p:extLst>
  </p:cSld>
  <p:clrMapOvr>
    <a:masterClrMapping/>
  </p:clrMapOvr>
</p:sld>
</file>

<file path=ppt/slides/slide46.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Rand </a:t>
            </a:r>
            <a:r>
              <a:rPr lang="en-US" dirty="0" err="1"/>
              <a:t>Report:Where</a:t>
            </a:r>
            <a:r>
              <a:rPr lang="en-US" dirty="0"/>
              <a:t> the money goes: Understanding Litigant Expenditures for </a:t>
            </a:r>
            <a:r>
              <a:rPr lang="en-US" dirty="0" err="1"/>
              <a:t>Poducing</a:t>
            </a:r>
            <a:r>
              <a:rPr lang="en-US" dirty="0"/>
              <a:t> Electronic Discovery (N. Pace </a:t>
            </a:r>
            <a:br>
              <a:rPr lang="en-US" dirty="0"/>
            </a:br>
            <a:r>
              <a:rPr lang="en-US" dirty="0"/>
              <a:t>et al. 2012)</a:t>
            </a:r>
            <a:br>
              <a:rPr lang="en-US"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29295" y="2016876"/>
            <a:ext cx="5823065" cy="3817143"/>
          </a:xfrm>
        </p:spPr>
      </p:pic>
    </p:spTree>
    <p:extLst>
      <p:ext uri="{BB962C8B-B14F-4D97-AF65-F5344CB8AC3E}">
        <p14:creationId xmlns:p14="http://schemas.microsoft.com/office/powerpoint/2010/main" val="4118704563"/>
      </p:ext>
    </p:extLst>
  </p:cSld>
  <p:clrMapOvr>
    <a:masterClrMapping/>
  </p:clrMapOvr>
</p:sld>
</file>

<file path=ppt/slides/slide47.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945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52400"/>
            <a:ext cx="7315199"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3079729"/>
      </p:ext>
    </p:extLst>
  </p:cSld>
  <p:clrMapOvr>
    <a:masterClrMapping/>
  </p:clrMapOvr>
</p:sld>
</file>

<file path=ppt/slides/slide48.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baronjr\Pictures\Decade-Poster--8 (2).Drexe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1793"/>
            <a:ext cx="59262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1793"/>
            <a:ext cx="2590800" cy="7048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800" b="0" i="0" u="none" strike="noStrike" cap="none" normalizeH="0" baseline="0" dirty="0">
                <a:ln>
                  <a:noFill/>
                </a:ln>
                <a:solidFill>
                  <a:schemeClr val="tx1"/>
                </a:solidFill>
                <a:effectLst/>
                <a:latin typeface="Arial" charset="0"/>
                <a:cs typeface="Arial" charset="0"/>
                <a:hlinkClick r:id="rId3"/>
              </a:rPr>
              <a:t>THE DECADE OF DISCOVERY</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4"/>
              </a:rPr>
              <a:t>Jun 16 Royal Society of Netherlands Archivists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5"/>
              </a:rPr>
              <a:t>May 11 Drexel University</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6"/>
              </a:rPr>
              <a:t>Apr 26 ARMA Northwest Portland OR</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7"/>
              </a:rPr>
              <a:t>Apr 7 ARMA Triangle Durham NC</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
              </a:rPr>
              <a:t>Feb 1 The London, NYC</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
              </a:rPr>
              <a:t>Jan 20 Seton Hall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
              </a:rPr>
              <a:t>-- 2015 --</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8"/>
              </a:rPr>
              <a:t>Nov 26 UK National Archives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9"/>
              </a:rPr>
              <a:t>Oct 22 </a:t>
            </a:r>
            <a:r>
              <a:rPr kumimoji="0" lang="en-US" altLang="en-US" sz="800" b="0" i="0" u="none" strike="noStrike" cap="none" normalizeH="0" baseline="0" dirty="0" err="1">
                <a:ln>
                  <a:noFill/>
                </a:ln>
                <a:solidFill>
                  <a:schemeClr val="tx1"/>
                </a:solidFill>
                <a:effectLst/>
                <a:latin typeface="Arial" charset="0"/>
                <a:cs typeface="Arial" charset="0"/>
                <a:hlinkClick r:id="rId9"/>
              </a:rPr>
              <a:t>Univ</a:t>
            </a:r>
            <a:r>
              <a:rPr kumimoji="0" lang="en-US" altLang="en-US" sz="800" b="0" i="0" u="none" strike="noStrike" cap="none" normalizeH="0" baseline="0" dirty="0">
                <a:ln>
                  <a:noFill/>
                </a:ln>
                <a:solidFill>
                  <a:schemeClr val="tx1"/>
                </a:solidFill>
                <a:effectLst/>
                <a:latin typeface="Arial" charset="0"/>
                <a:cs typeface="Arial" charset="0"/>
                <a:hlinkClick r:id="rId9"/>
              </a:rPr>
              <a:t> of Kansas School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0"/>
              </a:rPr>
              <a:t>Oct 22 Washburn University School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1"/>
              </a:rPr>
              <a:t>Oct 21 UMKC School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2"/>
              </a:rPr>
              <a:t>Oct 8 University of Maryland </a:t>
            </a:r>
            <a:r>
              <a:rPr kumimoji="0" lang="en-US" altLang="en-US" sz="800" b="0" i="0" u="none" strike="noStrike" cap="none" normalizeH="0" baseline="0" dirty="0" err="1">
                <a:ln>
                  <a:noFill/>
                </a:ln>
                <a:solidFill>
                  <a:schemeClr val="tx1"/>
                </a:solidFill>
                <a:effectLst/>
                <a:latin typeface="Arial" charset="0"/>
                <a:cs typeface="Arial" charset="0"/>
                <a:hlinkClick r:id="rId12"/>
              </a:rPr>
              <a:t>iSchool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8"/>
              </a:rPr>
              <a:t>Oct 7 Suffolk University Law School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3"/>
              </a:rPr>
              <a:t>Oct 5 ARMA Annual Meeting</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8"/>
              </a:rPr>
              <a:t>Oct 1 UC San Diego Law School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8"/>
              </a:rPr>
              <a:t>Sep 29 UC Hastings Law School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8"/>
              </a:rPr>
              <a:t>Sep 28 UCLA Law School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4"/>
              </a:rPr>
              <a:t>Sep 10 Emory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5"/>
              </a:rPr>
              <a:t>Aug 26 Digital Government Institute</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6"/>
              </a:rPr>
              <a:t>Aug 21 John Marshall Law School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7"/>
              </a:rPr>
              <a:t>May 13 Middlesex Univ., London UK</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8"/>
              </a:rPr>
              <a:t>May 12 London</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8"/>
              </a:rPr>
              <a:t>May 7 Zurich</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19"/>
              </a:rPr>
              <a:t>Apr 29 ARMA Madison</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0"/>
              </a:rPr>
              <a:t>Apr 23 Amsterdam U. of Applied Sciences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1"/>
              </a:rPr>
              <a:t>Apr 22 </a:t>
            </a:r>
            <a:r>
              <a:rPr kumimoji="0" lang="en-US" altLang="en-US" sz="800" b="0" i="0" u="none" strike="noStrike" cap="none" normalizeH="0" baseline="0" dirty="0" err="1">
                <a:ln>
                  <a:noFill/>
                </a:ln>
                <a:solidFill>
                  <a:schemeClr val="tx1"/>
                </a:solidFill>
                <a:effectLst/>
                <a:latin typeface="Arial" charset="0"/>
                <a:cs typeface="Arial" charset="0"/>
                <a:hlinkClick r:id="rId21"/>
              </a:rPr>
              <a:t>Tuschinski</a:t>
            </a:r>
            <a:r>
              <a:rPr kumimoji="0" lang="en-US" altLang="en-US" sz="800" b="0" i="0" u="none" strike="noStrike" cap="none" normalizeH="0" baseline="0" dirty="0">
                <a:ln>
                  <a:noFill/>
                </a:ln>
                <a:solidFill>
                  <a:schemeClr val="tx1"/>
                </a:solidFill>
                <a:effectLst/>
                <a:latin typeface="Arial" charset="0"/>
                <a:cs typeface="Arial" charset="0"/>
                <a:hlinkClick r:id="rId21"/>
              </a:rPr>
              <a:t> Theater, The Netherlands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8"/>
              </a:rPr>
              <a:t>Apr 20 </a:t>
            </a:r>
            <a:r>
              <a:rPr kumimoji="0" lang="en-US" altLang="en-US" sz="800" b="0" i="0" u="none" strike="noStrike" cap="none" normalizeH="0" baseline="0" dirty="0" err="1">
                <a:ln>
                  <a:noFill/>
                </a:ln>
                <a:solidFill>
                  <a:schemeClr val="tx1"/>
                </a:solidFill>
                <a:effectLst/>
                <a:latin typeface="Arial" charset="0"/>
                <a:cs typeface="Arial" charset="0"/>
                <a:hlinkClick r:id="rId8"/>
              </a:rPr>
              <a:t>Palais</a:t>
            </a:r>
            <a:r>
              <a:rPr kumimoji="0" lang="en-US" altLang="en-US" sz="800" b="0" i="0" u="none" strike="noStrike" cap="none" normalizeH="0" baseline="0" dirty="0">
                <a:ln>
                  <a:noFill/>
                </a:ln>
                <a:solidFill>
                  <a:schemeClr val="tx1"/>
                </a:solidFill>
                <a:effectLst/>
                <a:latin typeface="Arial" charset="0"/>
                <a:cs typeface="Arial" charset="0"/>
                <a:hlinkClick r:id="rId8"/>
              </a:rPr>
              <a:t> Brongniart, Paris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2"/>
              </a:rPr>
              <a:t>Apr 16 Minneapolis - St. Paul </a:t>
            </a:r>
            <a:r>
              <a:rPr kumimoji="0" lang="en-US" altLang="en-US" sz="800" b="0" i="0" u="none" strike="noStrike" cap="none" normalizeH="0" baseline="0" dirty="0" err="1">
                <a:ln>
                  <a:noFill/>
                </a:ln>
                <a:solidFill>
                  <a:schemeClr val="tx1"/>
                </a:solidFill>
                <a:effectLst/>
                <a:latin typeface="Arial" charset="0"/>
                <a:cs typeface="Arial" charset="0"/>
                <a:hlinkClick r:id="rId22"/>
              </a:rPr>
              <a:t>Intn'l</a:t>
            </a:r>
            <a:r>
              <a:rPr kumimoji="0" lang="en-US" altLang="en-US" sz="800" b="0" i="0" u="none" strike="noStrike" cap="none" normalizeH="0" baseline="0" dirty="0">
                <a:ln>
                  <a:noFill/>
                </a:ln>
                <a:solidFill>
                  <a:schemeClr val="tx1"/>
                </a:solidFill>
                <a:effectLst/>
                <a:latin typeface="Arial" charset="0"/>
                <a:cs typeface="Arial" charset="0"/>
                <a:hlinkClick r:id="rId22"/>
              </a:rPr>
              <a:t> Film Festival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3"/>
              </a:rPr>
              <a:t>Apr 15 Everett Dirksen Courthouse, Chicago</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4"/>
              </a:rPr>
              <a:t>Apr 2 U Pitt School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8"/>
              </a:rPr>
              <a:t>Mar 5 Oklahoma Bar Association</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5"/>
              </a:rPr>
              <a:t>Mar 3 Boston Univ. School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6"/>
              </a:rPr>
              <a:t>Feb 26 NKU Chase School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7"/>
              </a:rPr>
              <a:t>Feb 26 ACEDS Jacksonville</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8"/>
              </a:rPr>
              <a:t>Feb 19 Univ. of Denver Sturm College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29"/>
              </a:rPr>
              <a:t>Jan 28 ARMA NNJ</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0"/>
              </a:rPr>
              <a:t>Jan 27 National Archives, Washington DC</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1"/>
              </a:rPr>
              <a:t>Jan 20 Univ. of Florida Levin College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
              </a:rPr>
              <a:t>-- 2014 --</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2"/>
              </a:rPr>
              <a:t>Dec 11 Bloomberg NYC</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3"/>
              </a:rPr>
              <a:t>Dec 4 </a:t>
            </a:r>
            <a:r>
              <a:rPr kumimoji="0" lang="en-US" altLang="en-US" sz="800" b="0" i="0" u="none" strike="noStrike" cap="none" normalizeH="0" baseline="0" dirty="0" err="1">
                <a:ln>
                  <a:noFill/>
                </a:ln>
                <a:solidFill>
                  <a:schemeClr val="tx1"/>
                </a:solidFill>
                <a:effectLst/>
                <a:latin typeface="Arial" charset="0"/>
                <a:cs typeface="Arial" charset="0"/>
                <a:hlinkClick r:id="rId33"/>
              </a:rPr>
              <a:t>SFJazz</a:t>
            </a:r>
            <a:r>
              <a:rPr kumimoji="0" lang="en-US" altLang="en-US" sz="800" b="0" i="0" u="none" strike="noStrike" cap="none" normalizeH="0" baseline="0" dirty="0">
                <a:ln>
                  <a:noFill/>
                </a:ln>
                <a:solidFill>
                  <a:schemeClr val="tx1"/>
                </a:solidFill>
                <a:effectLst/>
                <a:latin typeface="Arial" charset="0"/>
                <a:cs typeface="Arial" charset="0"/>
                <a:hlinkClick r:id="rId33"/>
              </a:rPr>
              <a:t> Center</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4"/>
              </a:rPr>
              <a:t>Dec 3 Google</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2"/>
              </a:rPr>
              <a:t>Dec 2 Bloomberg Houston</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2"/>
              </a:rPr>
              <a:t>Nov 19 Bloomberg DC</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5"/>
              </a:rPr>
              <a:t>Nov 14 Penn State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6"/>
              </a:rPr>
              <a:t>Nov 12 Gene </a:t>
            </a:r>
            <a:r>
              <a:rPr kumimoji="0" lang="en-US" altLang="en-US" sz="800" b="0" i="0" u="none" strike="noStrike" cap="none" normalizeH="0" baseline="0" dirty="0" err="1">
                <a:ln>
                  <a:noFill/>
                </a:ln>
                <a:solidFill>
                  <a:schemeClr val="tx1"/>
                </a:solidFill>
                <a:effectLst/>
                <a:latin typeface="Arial" charset="0"/>
                <a:cs typeface="Arial" charset="0"/>
                <a:hlinkClick r:id="rId36"/>
              </a:rPr>
              <a:t>Siskel</a:t>
            </a:r>
            <a:r>
              <a:rPr kumimoji="0" lang="en-US" altLang="en-US" sz="800" b="0" i="0" u="none" strike="noStrike" cap="none" normalizeH="0" baseline="0" dirty="0">
                <a:ln>
                  <a:noFill/>
                </a:ln>
                <a:solidFill>
                  <a:schemeClr val="tx1"/>
                </a:solidFill>
                <a:effectLst/>
                <a:latin typeface="Arial" charset="0"/>
                <a:cs typeface="Arial" charset="0"/>
                <a:hlinkClick r:id="rId36"/>
              </a:rPr>
              <a:t> Theater</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7"/>
              </a:rPr>
              <a:t>Nov 11 Cardozo School of Law</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8"/>
              </a:rPr>
              <a:t>Nov 3 Univ. of South Carolina Law School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39"/>
              </a:rPr>
              <a:t>Oct 20 Prague, CZ </a:t>
            </a:r>
            <a:r>
              <a:rPr kumimoji="0" lang="en-US" altLang="en-US" sz="800" b="0" i="0" u="none" strike="noStrike" cap="none" normalizeH="0" baseline="0" dirty="0" err="1">
                <a:ln>
                  <a:noFill/>
                </a:ln>
                <a:solidFill>
                  <a:schemeClr val="tx1"/>
                </a:solidFill>
                <a:effectLst/>
                <a:latin typeface="Arial" charset="0"/>
                <a:cs typeface="Arial" charset="0"/>
                <a:hlinkClick r:id="rId39"/>
              </a:rPr>
              <a:t>LawTechEuropeCongress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40"/>
              </a:rPr>
              <a:t>Oct 16 Montreal, QC Canada SSHRC Event</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41"/>
              </a:rPr>
              <a:t>Oct 4 </a:t>
            </a:r>
            <a:r>
              <a:rPr kumimoji="0" lang="en-US" altLang="en-US" sz="800" b="0" i="0" u="none" strike="noStrike" cap="none" normalizeH="0" baseline="0" dirty="0" err="1">
                <a:ln>
                  <a:noFill/>
                </a:ln>
                <a:solidFill>
                  <a:schemeClr val="tx1"/>
                </a:solidFill>
                <a:effectLst/>
                <a:latin typeface="Arial" charset="0"/>
                <a:cs typeface="Arial" charset="0"/>
                <a:hlinkClick r:id="rId41"/>
              </a:rPr>
              <a:t>NewFilmMakersNY</a:t>
            </a:r>
            <a:r>
              <a:rPr kumimoji="0" lang="en-US" altLang="en-US" sz="800" b="0" i="0" u="none" strike="noStrike" cap="none" normalizeH="0" baseline="0" dirty="0">
                <a:ln>
                  <a:noFill/>
                </a:ln>
                <a:solidFill>
                  <a:schemeClr val="tx1"/>
                </a:solidFill>
                <a:effectLst/>
                <a:latin typeface="Arial" charset="0"/>
                <a:cs typeface="Arial" charset="0"/>
                <a:hlinkClick r:id="rId41"/>
              </a:rPr>
              <a:t> Fall Film Series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42"/>
              </a:rPr>
              <a:t>Oct 2 New York, NY Federal Attorneys</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43"/>
              </a:rPr>
              <a:t>Jun 21 Manhattan Film Festival</a:t>
            </a:r>
            <a:endParaRPr kumimoji="0" lang="en-US" altLang="en-US" sz="800" b="0" i="0" u="none" strike="noStrike" cap="none" normalizeH="0" baseline="0" dirty="0">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800" b="0" i="0" u="none" strike="noStrike" cap="none" normalizeH="0" baseline="0" dirty="0">
                <a:ln>
                  <a:noFill/>
                </a:ln>
                <a:solidFill>
                  <a:schemeClr val="tx1"/>
                </a:solidFill>
                <a:effectLst/>
                <a:latin typeface="Arial" charset="0"/>
                <a:cs typeface="Arial" charset="0"/>
                <a:hlinkClick r:id="rId44"/>
              </a:rPr>
              <a:t>May 31 Hoboken </a:t>
            </a:r>
            <a:r>
              <a:rPr kumimoji="0" lang="en-US" altLang="en-US" sz="800" b="0" i="0" u="none" strike="noStrike" cap="none" normalizeH="0" baseline="0" dirty="0" err="1">
                <a:ln>
                  <a:noFill/>
                </a:ln>
                <a:solidFill>
                  <a:schemeClr val="tx1"/>
                </a:solidFill>
                <a:effectLst/>
                <a:latin typeface="Arial" charset="0"/>
                <a:cs typeface="Arial" charset="0"/>
                <a:hlinkClick r:id="rId44"/>
              </a:rPr>
              <a:t>Intn'l</a:t>
            </a:r>
            <a:r>
              <a:rPr kumimoji="0" lang="en-US" altLang="en-US" sz="800" b="0" i="0" u="none" strike="noStrike" cap="none" normalizeH="0" baseline="0" dirty="0">
                <a:ln>
                  <a:noFill/>
                </a:ln>
                <a:solidFill>
                  <a:schemeClr val="tx1"/>
                </a:solidFill>
                <a:effectLst/>
                <a:latin typeface="Arial" charset="0"/>
                <a:cs typeface="Arial" charset="0"/>
                <a:hlinkClick r:id="rId44"/>
              </a:rPr>
              <a:t> Film Festival</a:t>
            </a:r>
            <a:endParaRPr kumimoji="0" lang="en-US" altLang="en-US" sz="800" b="0" i="0" u="none" strike="noStrike" cap="none" normalizeH="0" baseline="0" dirty="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075858852"/>
      </p:ext>
    </p:extLst>
  </p:cSld>
  <p:clrMapOvr>
    <a:masterClrMapping/>
  </p:clrMapOvr>
</p:sld>
</file>

<file path=ppt/slides/slide49.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star tre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Image result for star tre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3" name="Picture 5" descr="C:\Users\baronjr\AppData\Local\Microsoft\Windows\Temporary Internet Files\Content.Outlook\TXM6BKGZ\predictive_coding_3.0_very_lar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332232"/>
            <a:ext cx="8534400" cy="6193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368116"/>
      </p:ext>
    </p:extLst>
  </p:cSld>
  <p:clrMapOvr>
    <a:masterClrMapping/>
  </p:clrMapOvr>
</p:sld>
</file>

<file path=ppt/slides/slide5.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baronjr\Pictures\man on 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0" y="444192"/>
            <a:ext cx="9144000" cy="229900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big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171" y="3341132"/>
            <a:ext cx="7582829" cy="34940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905000" y="152400"/>
            <a:ext cx="5909565" cy="369332"/>
          </a:xfrm>
          <a:prstGeom prst="rect">
            <a:avLst/>
          </a:prstGeom>
          <a:noFill/>
        </p:spPr>
        <p:txBody>
          <a:bodyPr wrap="square" rtlCol="0">
            <a:spAutoFit/>
          </a:bodyPr>
          <a:lstStyle/>
          <a:p>
            <a:r>
              <a:rPr lang="en-US" dirty="0"/>
              <a:t>In the course of my career, lawyers have gone from ….</a:t>
            </a:r>
          </a:p>
        </p:txBody>
      </p:sp>
      <p:sp>
        <p:nvSpPr>
          <p:cNvPr id="3" name="TextBox 2"/>
          <p:cNvSpPr txBox="1"/>
          <p:nvPr/>
        </p:nvSpPr>
        <p:spPr>
          <a:xfrm>
            <a:off x="3810000" y="2971800"/>
            <a:ext cx="2438400" cy="369332"/>
          </a:xfrm>
          <a:prstGeom prst="rect">
            <a:avLst/>
          </a:prstGeom>
          <a:noFill/>
        </p:spPr>
        <p:txBody>
          <a:bodyPr wrap="square" rtlCol="0">
            <a:spAutoFit/>
          </a:bodyPr>
          <a:lstStyle/>
          <a:p>
            <a:r>
              <a:rPr lang="en-US" dirty="0"/>
              <a:t>To this new reality….</a:t>
            </a:r>
          </a:p>
        </p:txBody>
      </p:sp>
    </p:spTree>
    <p:extLst>
      <p:ext uri="{BB962C8B-B14F-4D97-AF65-F5344CB8AC3E}">
        <p14:creationId xmlns:p14="http://schemas.microsoft.com/office/powerpoint/2010/main" val="2174002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randombar(horizontal)">
                                      <p:cBhvr>
                                        <p:cTn id="7" dur="22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randombar(horizontal)">
                                      <p:cBhvr>
                                        <p:cTn id="12" dur="2700"/>
                                        <p:tgtEl>
                                          <p:spTgt spid="717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circle(in)">
                                      <p:cBhvr>
                                        <p:cTn id="17" dur="24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03435"/>
            <a:ext cx="7795258" cy="609600"/>
          </a:xfrm>
        </p:spPr>
        <p:txBody>
          <a:bodyPr/>
          <a:lstStyle/>
          <a:p>
            <a:r>
              <a:rPr lang="en-US" dirty="0"/>
              <a:t>The TREC Legal Track &amp;</a:t>
            </a:r>
            <a:br>
              <a:rPr lang="en-US" dirty="0"/>
            </a:br>
            <a:r>
              <a:rPr lang="en-US" dirty="0"/>
              <a:t>alien features in the law…</a:t>
            </a:r>
          </a:p>
        </p:txBody>
      </p:sp>
      <p:sp>
        <p:nvSpPr>
          <p:cNvPr id="3" name="Content Placeholder 2"/>
          <p:cNvSpPr>
            <a:spLocks noGrp="1"/>
          </p:cNvSpPr>
          <p:nvPr>
            <p:ph idx="1"/>
          </p:nvPr>
        </p:nvSpPr>
        <p:spPr/>
        <p:txBody>
          <a:bodyPr>
            <a:normAutofit lnSpcReduction="10000"/>
          </a:bodyPr>
          <a:lstStyle/>
          <a:p>
            <a:r>
              <a:rPr lang="en-US" sz="1600" dirty="0"/>
              <a:t>Project management</a:t>
            </a:r>
          </a:p>
          <a:p>
            <a:r>
              <a:rPr lang="en-US" sz="1600" dirty="0"/>
              <a:t>Industrial productions</a:t>
            </a:r>
          </a:p>
          <a:p>
            <a:r>
              <a:rPr lang="en-US" sz="1600" dirty="0"/>
              <a:t>Using interdisciplinary approaches</a:t>
            </a:r>
          </a:p>
          <a:p>
            <a:r>
              <a:rPr lang="en-US" sz="1600" dirty="0"/>
              <a:t>Using advanced search techniques </a:t>
            </a:r>
          </a:p>
          <a:p>
            <a:r>
              <a:rPr lang="en-US" sz="1600" dirty="0"/>
              <a:t>Sampling and iteration</a:t>
            </a:r>
          </a:p>
          <a:p>
            <a:r>
              <a:rPr lang="en-US" sz="1600" dirty="0"/>
              <a:t>Cooperating with adversaries</a:t>
            </a:r>
          </a:p>
          <a:p>
            <a:r>
              <a:rPr lang="en-US" sz="1600" dirty="0"/>
              <a:t>Metrics and evaluation: the vocabulary of the </a:t>
            </a:r>
          </a:p>
          <a:p>
            <a:pPr marL="118872" indent="0">
              <a:buNone/>
            </a:pPr>
            <a:r>
              <a:rPr lang="en-US" sz="1600" dirty="0"/>
              <a:t>law</a:t>
            </a:r>
          </a:p>
          <a:p>
            <a:pPr marL="0" indent="0">
              <a:buNone/>
            </a:pPr>
            <a:endParaRPr lang="en-US" sz="1600" dirty="0"/>
          </a:p>
          <a:p>
            <a:pPr marL="0" indent="0">
              <a:buNone/>
            </a:pPr>
            <a:r>
              <a:rPr lang="en-US" sz="1600" dirty="0"/>
              <a:t>Source: </a:t>
            </a:r>
            <a:r>
              <a:rPr lang="en-US" sz="1600" i="1" dirty="0"/>
              <a:t>The Sedona Conference Commentary</a:t>
            </a:r>
          </a:p>
          <a:p>
            <a:pPr marL="0" indent="0">
              <a:buNone/>
            </a:pPr>
            <a:r>
              <a:rPr lang="en-US" sz="1600" i="1" dirty="0"/>
              <a:t> on Achieving Quality in E-Discovery (</a:t>
            </a:r>
            <a:r>
              <a:rPr lang="en-US" sz="1600" dirty="0"/>
              <a:t>2013) </a:t>
            </a:r>
          </a:p>
        </p:txBody>
      </p:sp>
      <p:sp>
        <p:nvSpPr>
          <p:cNvPr id="4" name="Slide Number Placeholder 3"/>
          <p:cNvSpPr>
            <a:spLocks noGrp="1"/>
          </p:cNvSpPr>
          <p:nvPr>
            <p:ph type="sldNum" sz="quarter" idx="4294967295"/>
          </p:nvPr>
        </p:nvSpPr>
        <p:spPr>
          <a:xfrm>
            <a:off x="6553200" y="6248400"/>
            <a:ext cx="2133600" cy="457200"/>
          </a:xfrm>
          <a:prstGeom prst="rect">
            <a:avLst/>
          </a:prstGeom>
        </p:spPr>
        <p:txBody>
          <a:bodyPr/>
          <a:lstStyle/>
          <a:p>
            <a:pPr>
              <a:defRPr/>
            </a:pPr>
            <a:fld id="{9AAB13B2-64EF-49DB-9F75-127144064765}" type="slidenum">
              <a:rPr lang="en-US" altLang="en-US" smtClean="0"/>
              <a:pPr>
                <a:defRPr/>
              </a:pPr>
              <a:t>50</a:t>
            </a:fld>
            <a:endParaRPr lang="en-US" altLang="en-US"/>
          </a:p>
        </p:txBody>
      </p:sp>
      <p:pic>
        <p:nvPicPr>
          <p:cNvPr id="5" name="Picture 4" descr="roswell-topp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0200" y="1676400"/>
            <a:ext cx="3810000" cy="4102100"/>
          </a:xfrm>
          <a:prstGeom prst="rect">
            <a:avLst/>
          </a:prstGeom>
        </p:spPr>
      </p:pic>
    </p:spTree>
    <p:extLst>
      <p:ext uri="{BB962C8B-B14F-4D97-AF65-F5344CB8AC3E}">
        <p14:creationId xmlns:p14="http://schemas.microsoft.com/office/powerpoint/2010/main" val="117572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000" fill="hold"/>
                                        <p:tgtEl>
                                          <p:spTgt spid="5"/>
                                        </p:tgtEl>
                                        <p:attrNameLst>
                                          <p:attrName>ppt_x</p:attrName>
                                        </p:attrNameLst>
                                      </p:cBhvr>
                                      <p:tavLst>
                                        <p:tav tm="0">
                                          <p:val>
                                            <p:strVal val="#ppt_x"/>
                                          </p:val>
                                        </p:tav>
                                        <p:tav tm="100000">
                                          <p:val>
                                            <p:strVal val="#ppt_x"/>
                                          </p:val>
                                        </p:tav>
                                      </p:tavLst>
                                    </p:anim>
                                    <p:anim calcmode="lin" valueType="num">
                                      <p:cBhvr additive="base">
                                        <p:cTn id="12"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700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dissolve">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700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ssolve">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70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dissolve">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700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dissolve">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700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dissolve">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700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dissolve">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700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dissolve">
                                      <p:cBhvr>
                                        <p:cTn id="47" dur="2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700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dissolve">
                                      <p:cBhvr>
                                        <p:cTn id="52" dur="20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dissolve">
                                      <p:cBhvr>
                                        <p:cTn id="57" dur="20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dissolve">
                                      <p:cBhvr>
                                        <p:cTn id="62"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1.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Legal Community’s Understanding of the TREC Legal Track</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D6ED6591-320A-46AF-833B-1B5D3E4AB7E7}" type="slidenum">
              <a:rPr lang="en-US" smtClean="0"/>
              <a:pPr/>
              <a:t>51</a:t>
            </a:fld>
            <a:endParaRPr lang="en-US"/>
          </a:p>
        </p:txBody>
      </p:sp>
      <p:sp>
        <p:nvSpPr>
          <p:cNvPr id="10" name="TextBox 9"/>
          <p:cNvSpPr txBox="1"/>
          <p:nvPr/>
        </p:nvSpPr>
        <p:spPr>
          <a:xfrm>
            <a:off x="4583429" y="2566988"/>
            <a:ext cx="2665096" cy="1490662"/>
          </a:xfrm>
          <a:prstGeom prst="rect">
            <a:avLst/>
          </a:prstGeom>
          <a:noFill/>
        </p:spPr>
        <p:txBody>
          <a:bodyPr wrap="square" rtlCol="0">
            <a:spAutoFit/>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3737" y="2438399"/>
            <a:ext cx="3037490" cy="3395393"/>
          </a:xfrm>
          <a:prstGeom prst="rect">
            <a:avLst/>
          </a:prstGeom>
        </p:spPr>
      </p:pic>
      <p:sp>
        <p:nvSpPr>
          <p:cNvPr id="6" name="Content Placeholder 5"/>
          <p:cNvSpPr>
            <a:spLocks noGrp="1"/>
          </p:cNvSpPr>
          <p:nvPr>
            <p:ph idx="1"/>
          </p:nvPr>
        </p:nvSpPr>
        <p:spPr>
          <a:xfrm>
            <a:off x="685800" y="1828800"/>
            <a:ext cx="7990490" cy="4267200"/>
          </a:xfrm>
        </p:spPr>
        <p:txBody>
          <a:bodyPr/>
          <a:lstStyle/>
          <a:p>
            <a:endParaRPr lang="en-US" dirty="0"/>
          </a:p>
        </p:txBody>
      </p:sp>
    </p:spTree>
    <p:extLst>
      <p:ext uri="{BB962C8B-B14F-4D97-AF65-F5344CB8AC3E}">
        <p14:creationId xmlns:p14="http://schemas.microsoft.com/office/powerpoint/2010/main" val="944727766"/>
      </p:ext>
    </p:extLst>
  </p:cSld>
  <p:clrMapOvr>
    <a:masterClrMapping/>
  </p:clrMapOvr>
</p:sld>
</file>

<file path=ppt/slides/slide52.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baronjr\Pictures\textclassificationbunn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0"/>
            <a:ext cx="84200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7642581"/>
      </p:ext>
    </p:extLst>
  </p:cSld>
  <p:clrMapOvr>
    <a:masterClrMapping/>
  </p:clrMapOvr>
</p:sld>
</file>

<file path=ppt/slides/slide53.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2694" y="1035585"/>
            <a:ext cx="4340645" cy="584775"/>
          </a:xfrm>
          <a:prstGeom prst="rect">
            <a:avLst/>
          </a:prstGeom>
          <a:noFill/>
        </p:spPr>
        <p:txBody>
          <a:bodyPr wrap="square" rtlCol="0">
            <a:spAutoFit/>
          </a:bodyPr>
          <a:lstStyle/>
          <a:p>
            <a:pPr algn="ctr"/>
            <a:r>
              <a:rPr lang="en-US" sz="3200" b="1" dirty="0"/>
              <a:t>Faith in Analytics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1345" y="1906799"/>
            <a:ext cx="5221994" cy="291109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1646" y="4933335"/>
            <a:ext cx="2419350" cy="1600200"/>
          </a:xfrm>
          <a:prstGeom prst="rect">
            <a:avLst/>
          </a:prstGeom>
        </p:spPr>
      </p:pic>
      <p:pic>
        <p:nvPicPr>
          <p:cNvPr id="6" name="Picture 5"/>
          <p:cNvPicPr>
            <a:picLocks noChangeAspect="1"/>
          </p:cNvPicPr>
          <p:nvPr/>
        </p:nvPicPr>
        <p:blipFill>
          <a:blip r:embed="rId4"/>
          <a:stretch>
            <a:fillRect/>
          </a:stretch>
        </p:blipFill>
        <p:spPr>
          <a:xfrm>
            <a:off x="7050795" y="948503"/>
            <a:ext cx="1524000" cy="2517870"/>
          </a:xfrm>
          <a:prstGeom prst="rect">
            <a:avLst/>
          </a:prstGeom>
        </p:spPr>
      </p:pic>
    </p:spTree>
    <p:extLst>
      <p:ext uri="{BB962C8B-B14F-4D97-AF65-F5344CB8AC3E}">
        <p14:creationId xmlns:p14="http://schemas.microsoft.com/office/powerpoint/2010/main" val="664398660"/>
      </p:ext>
    </p:extLst>
  </p:cSld>
  <p:clrMapOvr>
    <a:masterClrMapping/>
  </p:clrMapOvr>
</p:sld>
</file>

<file path=ppt/slides/slide54.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274638"/>
            <a:ext cx="8293100" cy="2252662"/>
          </a:xfrm>
        </p:spPr>
        <p:txBody>
          <a:bodyPr>
            <a:normAutofit/>
          </a:bodyPr>
          <a:lstStyle/>
          <a:p>
            <a:r>
              <a:rPr lang="en-US" sz="2400" dirty="0"/>
              <a:t>Analytics in other legal contexts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l="5395" r="5395"/>
          <a:stretch>
            <a:fillRect/>
          </a:stretch>
        </p:blipFill>
        <p:spPr>
          <a:prstGeom prst="rect">
            <a:avLst/>
          </a:prstGeom>
        </p:spPr>
      </p:pic>
    </p:spTree>
    <p:extLst>
      <p:ext uri="{BB962C8B-B14F-4D97-AF65-F5344CB8AC3E}">
        <p14:creationId xmlns:p14="http://schemas.microsoft.com/office/powerpoint/2010/main" val="131200610"/>
      </p:ext>
    </p:extLst>
  </p:cSld>
  <p:clrMapOvr>
    <a:masterClrMapping/>
  </p:clrMapOvr>
</p:sld>
</file>

<file path=ppt/slides/slide55.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1991471"/>
            <a:ext cx="5524500" cy="3800475"/>
          </a:xfrm>
          <a:prstGeom prst="rect">
            <a:avLst/>
          </a:prstGeom>
        </p:spPr>
      </p:pic>
      <p:sp>
        <p:nvSpPr>
          <p:cNvPr id="3" name="TextBox 2"/>
          <p:cNvSpPr txBox="1"/>
          <p:nvPr/>
        </p:nvSpPr>
        <p:spPr>
          <a:xfrm>
            <a:off x="1531342" y="680425"/>
            <a:ext cx="5802905" cy="584775"/>
          </a:xfrm>
          <a:prstGeom prst="rect">
            <a:avLst/>
          </a:prstGeom>
          <a:noFill/>
        </p:spPr>
        <p:txBody>
          <a:bodyPr wrap="square" rtlCol="0">
            <a:spAutoFit/>
          </a:bodyPr>
          <a:lstStyle/>
          <a:p>
            <a:r>
              <a:rPr lang="en-US" sz="3200" b="1" dirty="0"/>
              <a:t>The Surveillance Society</a:t>
            </a:r>
          </a:p>
        </p:txBody>
      </p:sp>
    </p:spTree>
    <p:extLst>
      <p:ext uri="{BB962C8B-B14F-4D97-AF65-F5344CB8AC3E}">
        <p14:creationId xmlns:p14="http://schemas.microsoft.com/office/powerpoint/2010/main" val="3499125848"/>
      </p:ext>
    </p:extLst>
  </p:cSld>
  <p:clrMapOvr>
    <a:masterClrMapping/>
  </p:clrMapOvr>
</p:sld>
</file>

<file path=ppt/slides/slide56.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17783" y="1399142"/>
            <a:ext cx="5684703" cy="4082664"/>
          </a:xfrm>
          <a:prstGeom prst="rect">
            <a:avLst/>
          </a:prstGeom>
        </p:spPr>
      </p:pic>
    </p:spTree>
    <p:extLst>
      <p:ext uri="{BB962C8B-B14F-4D97-AF65-F5344CB8AC3E}">
        <p14:creationId xmlns:p14="http://schemas.microsoft.com/office/powerpoint/2010/main" val="2805979069"/>
      </p:ext>
    </p:extLst>
  </p:cSld>
  <p:clrMapOvr>
    <a:masterClrMapping/>
  </p:clrMapOvr>
</p:sld>
</file>

<file path=ppt/slides/slide57.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Algorithm Ethics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96331" y="2226469"/>
            <a:ext cx="4351338" cy="3263504"/>
          </a:xfrm>
        </p:spPr>
      </p:pic>
    </p:spTree>
    <p:extLst>
      <p:ext uri="{BB962C8B-B14F-4D97-AF65-F5344CB8AC3E}">
        <p14:creationId xmlns:p14="http://schemas.microsoft.com/office/powerpoint/2010/main" val="3038145845"/>
      </p:ext>
    </p:extLst>
  </p:cSld>
  <p:clrMapOvr>
    <a:masterClrMapping/>
  </p:clrMapOvr>
</p:sld>
</file>

<file path=ppt/slides/slide58.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bigdata-careers.com/wp-content/uploads/2014/05/big-data.jpg?d353a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696598"/>
            <a:ext cx="4718892" cy="43938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0700" y="2311400"/>
            <a:ext cx="3073400" cy="3139321"/>
          </a:xfrm>
          <a:prstGeom prst="rect">
            <a:avLst/>
          </a:prstGeom>
          <a:noFill/>
        </p:spPr>
        <p:txBody>
          <a:bodyPr wrap="square" rtlCol="0">
            <a:spAutoFit/>
          </a:bodyPr>
          <a:lstStyle/>
          <a:p>
            <a:endParaRPr lang="en-US" dirty="0"/>
          </a:p>
          <a:p>
            <a:endParaRPr lang="en-US" dirty="0"/>
          </a:p>
          <a:p>
            <a:endParaRPr lang="en-US" dirty="0"/>
          </a:p>
          <a:p>
            <a:r>
              <a:rPr lang="en-US" dirty="0"/>
              <a:t>Jason R. Baron</a:t>
            </a:r>
          </a:p>
          <a:p>
            <a:r>
              <a:rPr lang="en-US" dirty="0"/>
              <a:t>Of Counsel</a:t>
            </a:r>
          </a:p>
          <a:p>
            <a:r>
              <a:rPr lang="en-US" dirty="0"/>
              <a:t>Information Governance &amp; </a:t>
            </a:r>
            <a:r>
              <a:rPr lang="en-US" dirty="0" err="1"/>
              <a:t>eDiscovery</a:t>
            </a:r>
            <a:r>
              <a:rPr lang="en-US" dirty="0"/>
              <a:t> Group</a:t>
            </a:r>
          </a:p>
          <a:p>
            <a:r>
              <a:rPr lang="en-US" dirty="0"/>
              <a:t>Drinker Biddle LLP</a:t>
            </a:r>
          </a:p>
          <a:p>
            <a:r>
              <a:rPr lang="en-US" dirty="0"/>
              <a:t>202.230.5196</a:t>
            </a:r>
            <a:endParaRPr lang="en-US" dirty="0">
              <a:hlinkClick r:id="rId3"/>
            </a:endParaRPr>
          </a:p>
          <a:p>
            <a:r>
              <a:rPr lang="en-US" dirty="0">
                <a:hlinkClick r:id="rId3"/>
              </a:rPr>
              <a:t>Jason.baron@dbr.com</a:t>
            </a:r>
            <a:endParaRPr lang="en-US" dirty="0"/>
          </a:p>
          <a:p>
            <a:r>
              <a:rPr lang="en-US" dirty="0"/>
              <a:t>Twitter: @jasonrbaron1</a:t>
            </a:r>
          </a:p>
        </p:txBody>
      </p:sp>
    </p:spTree>
    <p:extLst>
      <p:ext uri="{BB962C8B-B14F-4D97-AF65-F5344CB8AC3E}">
        <p14:creationId xmlns:p14="http://schemas.microsoft.com/office/powerpoint/2010/main" val="2706847145"/>
      </p:ext>
    </p:extLst>
  </p:cSld>
  <p:clrMapOvr>
    <a:masterClrMapping/>
  </p:clrMapOvr>
</p:sld>
</file>

<file path=ppt/slides/slide6.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Presidential E-mail</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2057400"/>
            <a:ext cx="5638800" cy="4191000"/>
          </a:xfrm>
        </p:spPr>
      </p:pic>
    </p:spTree>
    <p:extLst>
      <p:ext uri="{BB962C8B-B14F-4D97-AF65-F5344CB8AC3E}">
        <p14:creationId xmlns:p14="http://schemas.microsoft.com/office/powerpoint/2010/main" val="757212650"/>
      </p:ext>
    </p:extLst>
  </p:cSld>
  <p:clrMapOvr>
    <a:masterClrMapping/>
  </p:clrMapOvr>
</p:sld>
</file>

<file path=ppt/slides/slide7.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4294967295"/>
          </p:nvPr>
        </p:nvSpPr>
        <p:spPr>
          <a:xfrm>
            <a:off x="6553200" y="6248400"/>
            <a:ext cx="2133600" cy="457200"/>
          </a:xfrm>
          <a:prstGeom prst="rect">
            <a:avLst/>
          </a:prstGeom>
          <a:noFill/>
        </p:spPr>
        <p:txBody>
          <a:bodyPr/>
          <a:lstStyle/>
          <a:p>
            <a:fld id="{CC2B9D9A-A51D-40F7-B556-1E655F5C7C9D}" type="slidenum">
              <a:rPr lang="en-US"/>
              <a:pPr/>
              <a:t>7</a:t>
            </a:fld>
            <a:endParaRPr lang="en-US"/>
          </a:p>
        </p:txBody>
      </p:sp>
      <p:sp>
        <p:nvSpPr>
          <p:cNvPr id="13315" name="Rectangle 2"/>
          <p:cNvSpPr>
            <a:spLocks noGrp="1" noChangeArrowheads="1"/>
          </p:cNvSpPr>
          <p:nvPr>
            <p:ph type="title"/>
          </p:nvPr>
        </p:nvSpPr>
        <p:spPr>
          <a:xfrm>
            <a:off x="609600" y="838200"/>
            <a:ext cx="7391400" cy="1219200"/>
          </a:xfrm>
        </p:spPr>
        <p:txBody>
          <a:bodyPr>
            <a:normAutofit fontScale="90000"/>
          </a:bodyPr>
          <a:lstStyle/>
          <a:p>
            <a:pPr eaLnBrk="1" hangingPunct="1"/>
            <a:r>
              <a:rPr lang="en-US" sz="3500" dirty="0"/>
              <a:t/>
            </a:r>
            <a:br>
              <a:rPr lang="en-US" sz="3500" dirty="0"/>
            </a:br>
            <a:r>
              <a:rPr lang="en-US" sz="3500" dirty="0"/>
              <a:t>Example of Boolean search string from </a:t>
            </a:r>
            <a:r>
              <a:rPr lang="en-US" sz="3500" i="1" dirty="0"/>
              <a:t>U.S. v. Philip Morris</a:t>
            </a:r>
            <a:endParaRPr lang="en-US" sz="3500" dirty="0"/>
          </a:p>
        </p:txBody>
      </p:sp>
      <p:sp>
        <p:nvSpPr>
          <p:cNvPr id="13316" name="Rectangle 3"/>
          <p:cNvSpPr>
            <a:spLocks noGrp="1" noChangeArrowheads="1"/>
          </p:cNvSpPr>
          <p:nvPr>
            <p:ph type="body" idx="1"/>
          </p:nvPr>
        </p:nvSpPr>
        <p:spPr>
          <a:xfrm>
            <a:off x="533400" y="2362200"/>
            <a:ext cx="6477000" cy="4792663"/>
          </a:xfrm>
        </p:spPr>
        <p:txBody>
          <a:bodyPr/>
          <a:lstStyle/>
          <a:p>
            <a:pPr eaLnBrk="1" hangingPunct="1">
              <a:lnSpc>
                <a:spcPct val="80000"/>
              </a:lnSpc>
            </a:pPr>
            <a:r>
              <a:rPr lang="en-US" sz="2000" b="1" dirty="0"/>
              <a:t>(((master settlement agreement OR </a:t>
            </a:r>
            <a:r>
              <a:rPr lang="en-US" sz="2000" b="1" dirty="0" err="1"/>
              <a:t>msa</a:t>
            </a:r>
            <a:r>
              <a:rPr lang="en-US" sz="2000" b="1" dirty="0"/>
              <a:t>) AND NOT (medical savings account OR metropolitan standard area)) OR s. 1415 OR (</a:t>
            </a:r>
            <a:r>
              <a:rPr lang="en-US" sz="2000" b="1" dirty="0" err="1"/>
              <a:t>ets</a:t>
            </a:r>
            <a:r>
              <a:rPr lang="en-US" sz="2000" b="1" dirty="0"/>
              <a:t> AND NOT educational testing service) OR (</a:t>
            </a:r>
            <a:r>
              <a:rPr lang="en-US" sz="2000" b="1" dirty="0" err="1"/>
              <a:t>liggett</a:t>
            </a:r>
            <a:r>
              <a:rPr lang="en-US" sz="2000" b="1" dirty="0"/>
              <a:t> AND NOT </a:t>
            </a:r>
            <a:r>
              <a:rPr lang="en-US" sz="2000" b="1" dirty="0" err="1"/>
              <a:t>sharon</a:t>
            </a:r>
            <a:r>
              <a:rPr lang="en-US" sz="2000" b="1" dirty="0"/>
              <a:t> a. </a:t>
            </a:r>
            <a:r>
              <a:rPr lang="en-US" sz="2000" b="1" dirty="0" err="1"/>
              <a:t>liggett</a:t>
            </a:r>
            <a:r>
              <a:rPr lang="en-US" sz="2000" b="1" dirty="0"/>
              <a:t>) OR </a:t>
            </a:r>
            <a:r>
              <a:rPr lang="en-US" sz="2000" b="1" dirty="0" err="1"/>
              <a:t>atco</a:t>
            </a:r>
            <a:r>
              <a:rPr lang="en-US" sz="2000" b="1" dirty="0"/>
              <a:t> OR </a:t>
            </a:r>
            <a:r>
              <a:rPr lang="en-US" sz="2000" b="1" dirty="0" err="1"/>
              <a:t>lorillard</a:t>
            </a:r>
            <a:r>
              <a:rPr lang="en-US" sz="2000" b="1" dirty="0"/>
              <a:t> OR (</a:t>
            </a:r>
            <a:r>
              <a:rPr lang="en-US" sz="2000" b="1" dirty="0" err="1"/>
              <a:t>pmi</a:t>
            </a:r>
            <a:r>
              <a:rPr lang="en-US" sz="2000" b="1" dirty="0"/>
              <a:t> AND NOT presidential management intern) OR pm </a:t>
            </a:r>
            <a:r>
              <a:rPr lang="en-US" sz="2000" b="1" dirty="0" err="1"/>
              <a:t>usa</a:t>
            </a:r>
            <a:r>
              <a:rPr lang="en-US" sz="2000" b="1" dirty="0"/>
              <a:t> OR </a:t>
            </a:r>
            <a:r>
              <a:rPr lang="en-US" sz="2000" b="1" dirty="0" err="1"/>
              <a:t>rjr</a:t>
            </a:r>
            <a:r>
              <a:rPr lang="en-US" sz="2000" b="1" dirty="0"/>
              <a:t> OR (</a:t>
            </a:r>
            <a:r>
              <a:rPr lang="en-US" sz="2000" b="1" dirty="0" err="1"/>
              <a:t>b&amp;w</a:t>
            </a:r>
            <a:r>
              <a:rPr lang="en-US" sz="2000" b="1" dirty="0"/>
              <a:t> AND NOT photo*) OR </a:t>
            </a:r>
            <a:r>
              <a:rPr lang="en-US" sz="2000" b="1" dirty="0" err="1"/>
              <a:t>phillip morris</a:t>
            </a:r>
            <a:r>
              <a:rPr lang="en-US" sz="2000" b="1" dirty="0"/>
              <a:t> OR </a:t>
            </a:r>
            <a:r>
              <a:rPr lang="en-US" sz="2000" b="1" dirty="0" err="1"/>
              <a:t>batco</a:t>
            </a:r>
            <a:r>
              <a:rPr lang="en-US" sz="2000" b="1" dirty="0"/>
              <a:t> OR </a:t>
            </a:r>
            <a:r>
              <a:rPr lang="en-US" sz="2000" b="1" dirty="0" err="1"/>
              <a:t>ftc</a:t>
            </a:r>
            <a:r>
              <a:rPr lang="en-US" sz="2000" b="1" dirty="0"/>
              <a:t> test method OR star scientific OR vector group OR </a:t>
            </a:r>
            <a:r>
              <a:rPr lang="en-US" sz="2000" b="1" dirty="0" err="1"/>
              <a:t>joe</a:t>
            </a:r>
            <a:r>
              <a:rPr lang="en-US" sz="2000" b="1" dirty="0"/>
              <a:t> camel OR (</a:t>
            </a:r>
            <a:r>
              <a:rPr lang="en-US" sz="2000" b="1" dirty="0" err="1"/>
              <a:t>marlboro</a:t>
            </a:r>
            <a:r>
              <a:rPr lang="en-US" sz="2000" b="1" dirty="0"/>
              <a:t> AND NOT upper </a:t>
            </a:r>
            <a:r>
              <a:rPr lang="en-US" sz="2000" b="1" dirty="0" err="1"/>
              <a:t>marlboro</a:t>
            </a:r>
            <a:r>
              <a:rPr lang="en-US" sz="2000" b="1" dirty="0"/>
              <a:t>)) AND NOT (tobacco* OR cigarette* OR smoking OR tar OR nicotine OR smokeless OR </a:t>
            </a:r>
            <a:r>
              <a:rPr lang="en-US" sz="2000" b="1" dirty="0" err="1"/>
              <a:t>synar</a:t>
            </a:r>
            <a:r>
              <a:rPr lang="en-US" sz="2000" b="1" dirty="0"/>
              <a:t> amendment OR </a:t>
            </a:r>
            <a:r>
              <a:rPr lang="en-US" sz="2000" b="1" dirty="0" err="1"/>
              <a:t>philip morris</a:t>
            </a:r>
            <a:r>
              <a:rPr lang="en-US" sz="2000" b="1" dirty="0"/>
              <a:t> OR </a:t>
            </a:r>
            <a:r>
              <a:rPr lang="en-US" sz="2000" b="1" dirty="0" err="1"/>
              <a:t>r.j</a:t>
            </a:r>
            <a:r>
              <a:rPr lang="en-US" sz="2000" b="1" dirty="0"/>
              <a:t>. </a:t>
            </a:r>
            <a:r>
              <a:rPr lang="en-US" sz="2000" b="1" dirty="0" err="1"/>
              <a:t>reynolds</a:t>
            </a:r>
            <a:r>
              <a:rPr lang="en-US" sz="2000" b="1" dirty="0"/>
              <a:t> OR ("brown and </a:t>
            </a:r>
            <a:r>
              <a:rPr lang="en-US" sz="2000" b="1" dirty="0" err="1"/>
              <a:t>williamson</a:t>
            </a:r>
            <a:r>
              <a:rPr lang="en-US" sz="2000" b="1" dirty="0"/>
              <a:t>") OR ("brown &amp; </a:t>
            </a:r>
            <a:r>
              <a:rPr lang="en-US" sz="2000" b="1" dirty="0" err="1"/>
              <a:t>williamson</a:t>
            </a:r>
            <a:r>
              <a:rPr lang="en-US" sz="2000" b="1" dirty="0"/>
              <a:t>") OR bat industries OR </a:t>
            </a:r>
            <a:r>
              <a:rPr lang="en-US" sz="2000" b="1" dirty="0" err="1"/>
              <a:t>liggett</a:t>
            </a:r>
            <a:r>
              <a:rPr lang="en-US" sz="2000" b="1" dirty="0"/>
              <a:t> group)</a:t>
            </a:r>
          </a:p>
        </p:txBody>
      </p:sp>
      <p:pic>
        <p:nvPicPr>
          <p:cNvPr id="5" name="Picture 4" descr="imagesCA72IOYL.jpg"/>
          <p:cNvPicPr>
            <a:picLocks noChangeAspect="1"/>
          </p:cNvPicPr>
          <p:nvPr/>
        </p:nvPicPr>
        <p:blipFill>
          <a:blip r:embed="rId3" cstate="print"/>
          <a:stretch>
            <a:fillRect/>
          </a:stretch>
        </p:blipFill>
        <p:spPr>
          <a:xfrm>
            <a:off x="7010400" y="1828800"/>
            <a:ext cx="1905000" cy="4191000"/>
          </a:xfrm>
          <a:prstGeom prst="rect">
            <a:avLst/>
          </a:prstGeom>
        </p:spPr>
      </p:pic>
    </p:spTree>
    <p:extLst>
      <p:ext uri="{BB962C8B-B14F-4D97-AF65-F5344CB8AC3E}">
        <p14:creationId xmlns:p14="http://schemas.microsoft.com/office/powerpoint/2010/main" val="3296084141"/>
      </p:ext>
    </p:extLst>
  </p:cSld>
  <p:clrMapOvr>
    <a:masterClrMapping/>
  </p:clrMapOvr>
</p:sld>
</file>

<file path=ppt/slides/slide8.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1" name="Picture 3" descr="j0292020"/>
          <p:cNvPicPr>
            <a:picLocks noGrp="1" noChangeAspect="1" noChangeArrowheads="1"/>
          </p:cNvPicPr>
          <p:nvPr>
            <p:ph sz="quarter" idx="3"/>
          </p:nvPr>
        </p:nvPicPr>
        <p:blipFill>
          <a:blip r:embed="rId4" cstate="print"/>
          <a:srcRect/>
          <a:stretch>
            <a:fillRect/>
          </a:stretch>
        </p:blipFill>
        <p:spPr>
          <a:xfrm>
            <a:off x="3417888" y="5540375"/>
            <a:ext cx="871537" cy="828675"/>
          </a:xfrm>
          <a:noFill/>
          <a:ln/>
        </p:spPr>
      </p:pic>
      <p:grpSp>
        <p:nvGrpSpPr>
          <p:cNvPr id="2" name="Group 4"/>
          <p:cNvGrpSpPr>
            <a:grpSpLocks/>
          </p:cNvGrpSpPr>
          <p:nvPr/>
        </p:nvGrpSpPr>
        <p:grpSpPr bwMode="auto">
          <a:xfrm>
            <a:off x="3205163" y="2219325"/>
            <a:ext cx="2241550" cy="1916113"/>
            <a:chOff x="1313" y="2436"/>
            <a:chExt cx="1412" cy="1207"/>
          </a:xfrm>
        </p:grpSpPr>
        <p:pic>
          <p:nvPicPr>
            <p:cNvPr id="293893" name="Picture 5" descr="archives1-s"/>
            <p:cNvPicPr>
              <a:picLocks noChangeAspect="1" noChangeArrowheads="1"/>
            </p:cNvPicPr>
            <p:nvPr/>
          </p:nvPicPr>
          <p:blipFill>
            <a:blip r:embed="rId5" cstate="print"/>
            <a:srcRect/>
            <a:stretch>
              <a:fillRect/>
            </a:stretch>
          </p:blipFill>
          <p:spPr bwMode="auto">
            <a:xfrm>
              <a:off x="1313" y="2436"/>
              <a:ext cx="1400" cy="991"/>
            </a:xfrm>
            <a:prstGeom prst="rect">
              <a:avLst/>
            </a:prstGeom>
            <a:noFill/>
            <a:ln/>
            <a:effectLst/>
          </p:spPr>
        </p:pic>
        <p:sp>
          <p:nvSpPr>
            <p:cNvPr id="293894" name="Text Box 6"/>
            <p:cNvSpPr txBox="1">
              <a:spLocks noChangeArrowheads="1"/>
            </p:cNvSpPr>
            <p:nvPr/>
          </p:nvSpPr>
          <p:spPr bwMode="auto">
            <a:xfrm>
              <a:off x="1327" y="3412"/>
              <a:ext cx="1398" cy="231"/>
            </a:xfrm>
            <a:prstGeom prst="rect">
              <a:avLst/>
            </a:prstGeom>
            <a:noFill/>
            <a:ln w="9525">
              <a:noFill/>
              <a:miter lim="800000"/>
              <a:headEnd/>
              <a:tailEnd/>
            </a:ln>
            <a:effectLst/>
          </p:spPr>
          <p:txBody>
            <a:bodyPr>
              <a:spAutoFit/>
            </a:bodyPr>
            <a:lstStyle/>
            <a:p>
              <a:pPr algn="ctr" eaLnBrk="0" hangingPunct="0">
                <a:spcBef>
                  <a:spcPct val="50000"/>
                </a:spcBef>
              </a:pPr>
              <a:r>
                <a:rPr lang="en-US" b="1">
                  <a:solidFill>
                    <a:srgbClr val="333399"/>
                  </a:solidFill>
                  <a:effectLst>
                    <a:outerShdw blurRad="38100" dist="38100" dir="2700000" algn="tl">
                      <a:srgbClr val="C0C0C0"/>
                    </a:outerShdw>
                  </a:effectLst>
                </a:rPr>
                <a:t>National Archives</a:t>
              </a:r>
            </a:p>
          </p:txBody>
        </p:sp>
      </p:grpSp>
      <p:sp>
        <p:nvSpPr>
          <p:cNvPr id="293895" name="Text Box 7"/>
          <p:cNvSpPr txBox="1">
            <a:spLocks noChangeArrowheads="1"/>
          </p:cNvSpPr>
          <p:nvPr/>
        </p:nvSpPr>
        <p:spPr bwMode="auto">
          <a:xfrm>
            <a:off x="350838" y="1274763"/>
            <a:ext cx="1901825" cy="701675"/>
          </a:xfrm>
          <a:prstGeom prst="rect">
            <a:avLst/>
          </a:prstGeom>
          <a:noFill/>
          <a:ln w="9525">
            <a:noFill/>
            <a:miter lim="800000"/>
            <a:headEnd/>
            <a:tailEnd/>
          </a:ln>
          <a:effectLst/>
        </p:spPr>
        <p:txBody>
          <a:bodyPr>
            <a:spAutoFit/>
          </a:bodyPr>
          <a:lstStyle/>
          <a:p>
            <a:pPr algn="ctr" eaLnBrk="0" hangingPunct="0">
              <a:spcBef>
                <a:spcPct val="50000"/>
              </a:spcBef>
            </a:pPr>
            <a:r>
              <a:rPr lang="en-US" sz="2000" b="1">
                <a:solidFill>
                  <a:srgbClr val="333399"/>
                </a:solidFill>
                <a:effectLst>
                  <a:outerShdw blurRad="38100" dist="38100" dir="2700000" algn="tl">
                    <a:srgbClr val="C0C0C0"/>
                  </a:outerShdw>
                </a:effectLst>
              </a:rPr>
              <a:t>Clinton </a:t>
            </a:r>
            <a:br>
              <a:rPr lang="en-US" sz="2000" b="1">
                <a:solidFill>
                  <a:srgbClr val="333399"/>
                </a:solidFill>
                <a:effectLst>
                  <a:outerShdw blurRad="38100" dist="38100" dir="2700000" algn="tl">
                    <a:srgbClr val="C0C0C0"/>
                  </a:outerShdw>
                </a:effectLst>
              </a:rPr>
            </a:br>
            <a:r>
              <a:rPr lang="en-US" sz="2000" b="1">
                <a:solidFill>
                  <a:srgbClr val="333399"/>
                </a:solidFill>
                <a:effectLst>
                  <a:outerShdw blurRad="38100" dist="38100" dir="2700000" algn="tl">
                    <a:srgbClr val="C0C0C0"/>
                  </a:outerShdw>
                </a:effectLst>
              </a:rPr>
              <a:t>White House</a:t>
            </a:r>
          </a:p>
        </p:txBody>
      </p:sp>
      <p:sp>
        <p:nvSpPr>
          <p:cNvPr id="293896" name="Text Box 8"/>
          <p:cNvSpPr txBox="1">
            <a:spLocks noChangeArrowheads="1"/>
          </p:cNvSpPr>
          <p:nvPr/>
        </p:nvSpPr>
        <p:spPr bwMode="auto">
          <a:xfrm>
            <a:off x="7583488" y="1698625"/>
            <a:ext cx="1511300" cy="549275"/>
          </a:xfrm>
          <a:prstGeom prst="rect">
            <a:avLst/>
          </a:prstGeom>
          <a:noFill/>
          <a:ln w="9525">
            <a:noFill/>
            <a:miter lim="800000"/>
            <a:headEnd/>
            <a:tailEnd/>
          </a:ln>
          <a:effectLst/>
        </p:spPr>
        <p:txBody>
          <a:bodyPr lIns="0" tIns="0" rIns="0" bIns="0">
            <a:spAutoFit/>
          </a:bodyPr>
          <a:lstStyle/>
          <a:p>
            <a:pPr algn="ctr" eaLnBrk="0" hangingPunct="0">
              <a:spcBef>
                <a:spcPct val="50000"/>
              </a:spcBef>
            </a:pPr>
            <a:r>
              <a:rPr lang="en-US" b="1">
                <a:solidFill>
                  <a:srgbClr val="333399"/>
                </a:solidFill>
                <a:effectLst>
                  <a:outerShdw blurRad="38100" dist="38100" dir="2700000" algn="tl">
                    <a:srgbClr val="C0C0C0"/>
                  </a:outerShdw>
                </a:effectLst>
              </a:rPr>
              <a:t>Tobacco Policy</a:t>
            </a:r>
          </a:p>
        </p:txBody>
      </p:sp>
      <p:pic>
        <p:nvPicPr>
          <p:cNvPr id="293897" name="Picture 9" descr="j0300840"/>
          <p:cNvPicPr>
            <a:picLocks noGrp="1" noChangeAspect="1" noChangeArrowheads="1"/>
          </p:cNvPicPr>
          <p:nvPr>
            <p:ph sz="quarter" idx="4"/>
          </p:nvPr>
        </p:nvPicPr>
        <p:blipFill>
          <a:blip r:embed="rId6" cstate="print"/>
          <a:srcRect/>
          <a:stretch>
            <a:fillRect/>
          </a:stretch>
        </p:blipFill>
        <p:spPr>
          <a:xfrm>
            <a:off x="6781800" y="762000"/>
            <a:ext cx="950913" cy="801688"/>
          </a:xfrm>
          <a:noFill/>
          <a:ln/>
        </p:spPr>
      </p:pic>
      <p:pic>
        <p:nvPicPr>
          <p:cNvPr id="293898" name="Picture 10" descr="j0195384"/>
          <p:cNvPicPr>
            <a:picLocks noChangeAspect="1" noChangeArrowheads="1"/>
          </p:cNvPicPr>
          <p:nvPr/>
        </p:nvPicPr>
        <p:blipFill>
          <a:blip r:embed="rId7" cstate="print"/>
          <a:srcRect/>
          <a:stretch>
            <a:fillRect/>
          </a:stretch>
        </p:blipFill>
        <p:spPr bwMode="auto">
          <a:xfrm>
            <a:off x="4273550" y="5648325"/>
            <a:ext cx="787400" cy="804863"/>
          </a:xfrm>
          <a:prstGeom prst="rect">
            <a:avLst/>
          </a:prstGeom>
          <a:noFill/>
        </p:spPr>
      </p:pic>
      <p:sp>
        <p:nvSpPr>
          <p:cNvPr id="293899" name="AutoShape 11"/>
          <p:cNvSpPr>
            <a:spLocks noChangeArrowheads="1"/>
          </p:cNvSpPr>
          <p:nvPr/>
        </p:nvSpPr>
        <p:spPr bwMode="auto">
          <a:xfrm rot="2612987">
            <a:off x="1743075" y="2298700"/>
            <a:ext cx="1403350" cy="250825"/>
          </a:xfrm>
          <a:prstGeom prst="rightArrow">
            <a:avLst>
              <a:gd name="adj1" fmla="val 50000"/>
              <a:gd name="adj2" fmla="val 139873"/>
            </a:avLst>
          </a:prstGeom>
          <a:solidFill>
            <a:schemeClr val="bg2"/>
          </a:solidFill>
          <a:ln w="9525">
            <a:solidFill>
              <a:schemeClr val="tx1"/>
            </a:solidFill>
            <a:miter lim="800000"/>
            <a:headEnd/>
            <a:tailEnd/>
          </a:ln>
          <a:effectLst/>
        </p:spPr>
        <p:txBody>
          <a:bodyPr wrap="none" anchor="ctr"/>
          <a:lstStyle/>
          <a:p>
            <a:pPr algn="ctr" eaLnBrk="0" hangingPunct="0"/>
            <a:endParaRPr lang="en-US"/>
          </a:p>
        </p:txBody>
      </p:sp>
      <p:sp>
        <p:nvSpPr>
          <p:cNvPr id="293900" name="AutoShape 12"/>
          <p:cNvSpPr>
            <a:spLocks noChangeArrowheads="1"/>
          </p:cNvSpPr>
          <p:nvPr/>
        </p:nvSpPr>
        <p:spPr bwMode="auto">
          <a:xfrm rot="5400000">
            <a:off x="3686175" y="4673600"/>
            <a:ext cx="1230313" cy="265113"/>
          </a:xfrm>
          <a:prstGeom prst="rightArrow">
            <a:avLst>
              <a:gd name="adj1" fmla="val 50000"/>
              <a:gd name="adj2" fmla="val 116018"/>
            </a:avLst>
          </a:prstGeom>
          <a:solidFill>
            <a:schemeClr val="bg2"/>
          </a:solidFill>
          <a:ln w="9525">
            <a:solidFill>
              <a:schemeClr val="tx1"/>
            </a:solidFill>
            <a:miter lim="800000"/>
            <a:headEnd/>
            <a:tailEnd/>
          </a:ln>
          <a:effectLst/>
        </p:spPr>
        <p:txBody>
          <a:bodyPr wrap="none" anchor="ctr"/>
          <a:lstStyle/>
          <a:p>
            <a:endParaRPr lang="en-US"/>
          </a:p>
        </p:txBody>
      </p:sp>
      <p:sp>
        <p:nvSpPr>
          <p:cNvPr id="293901" name="Text Box 13"/>
          <p:cNvSpPr txBox="1">
            <a:spLocks noChangeArrowheads="1"/>
          </p:cNvSpPr>
          <p:nvPr/>
        </p:nvSpPr>
        <p:spPr bwMode="auto">
          <a:xfrm>
            <a:off x="5238750" y="1590675"/>
            <a:ext cx="1136650" cy="549275"/>
          </a:xfrm>
          <a:prstGeom prst="rect">
            <a:avLst/>
          </a:prstGeom>
          <a:noFill/>
          <a:ln w="9525">
            <a:noFill/>
            <a:miter lim="800000"/>
            <a:headEnd/>
            <a:tailEnd/>
          </a:ln>
          <a:effectLst/>
        </p:spPr>
        <p:txBody>
          <a:bodyPr lIns="0" tIns="0" rIns="0" bIns="0">
            <a:spAutoFit/>
          </a:bodyPr>
          <a:lstStyle/>
          <a:p>
            <a:pPr algn="ctr" eaLnBrk="0" hangingPunct="0">
              <a:spcBef>
                <a:spcPct val="50000"/>
              </a:spcBef>
            </a:pPr>
            <a:r>
              <a:rPr lang="en-US" b="1">
                <a:effectLst>
                  <a:outerShdw blurRad="38100" dist="38100" dir="2700000" algn="tl">
                    <a:srgbClr val="C0C0C0"/>
                  </a:outerShdw>
                </a:effectLst>
              </a:rPr>
              <a:t>search request</a:t>
            </a:r>
          </a:p>
        </p:txBody>
      </p:sp>
      <p:sp>
        <p:nvSpPr>
          <p:cNvPr id="293902" name="Text Box 14"/>
          <p:cNvSpPr txBox="1">
            <a:spLocks noChangeArrowheads="1"/>
          </p:cNvSpPr>
          <p:nvPr/>
        </p:nvSpPr>
        <p:spPr bwMode="auto">
          <a:xfrm>
            <a:off x="2944813" y="4476750"/>
            <a:ext cx="1106487" cy="549275"/>
          </a:xfrm>
          <a:prstGeom prst="rect">
            <a:avLst/>
          </a:prstGeom>
          <a:noFill/>
          <a:ln w="9525">
            <a:noFill/>
            <a:miter lim="800000"/>
            <a:headEnd/>
            <a:tailEnd/>
          </a:ln>
          <a:effectLst/>
        </p:spPr>
        <p:txBody>
          <a:bodyPr lIns="0" tIns="0" rIns="0" bIns="0">
            <a:spAutoFit/>
          </a:bodyPr>
          <a:lstStyle/>
          <a:p>
            <a:pPr algn="ctr" eaLnBrk="0" hangingPunct="0">
              <a:spcBef>
                <a:spcPct val="50000"/>
              </a:spcBef>
            </a:pPr>
            <a:r>
              <a:rPr lang="en-US" b="1">
                <a:effectLst>
                  <a:outerShdw blurRad="38100" dist="38100" dir="2700000" algn="tl">
                    <a:srgbClr val="C0C0C0"/>
                  </a:outerShdw>
                </a:effectLst>
              </a:rPr>
              <a:t>hired 25 persons</a:t>
            </a:r>
          </a:p>
        </p:txBody>
      </p:sp>
      <p:sp>
        <p:nvSpPr>
          <p:cNvPr id="293903" name="AutoShape 15"/>
          <p:cNvSpPr>
            <a:spLocks noChangeArrowheads="1"/>
          </p:cNvSpPr>
          <p:nvPr/>
        </p:nvSpPr>
        <p:spPr bwMode="auto">
          <a:xfrm rot="7924860">
            <a:off x="5456238" y="2328862"/>
            <a:ext cx="1403350" cy="250825"/>
          </a:xfrm>
          <a:prstGeom prst="rightArrow">
            <a:avLst>
              <a:gd name="adj1" fmla="val 50000"/>
              <a:gd name="adj2" fmla="val 139873"/>
            </a:avLst>
          </a:prstGeom>
          <a:solidFill>
            <a:schemeClr val="bg2"/>
          </a:solidFill>
          <a:ln w="9525">
            <a:solidFill>
              <a:schemeClr val="tx1"/>
            </a:solidFill>
            <a:miter lim="800000"/>
            <a:headEnd/>
            <a:tailEnd/>
          </a:ln>
          <a:effectLst/>
        </p:spPr>
        <p:txBody>
          <a:bodyPr rot="10800000" vert="eaVert" wrap="none" anchor="ctr"/>
          <a:lstStyle/>
          <a:p>
            <a:pPr algn="ctr" eaLnBrk="0" hangingPunct="0"/>
            <a:endParaRPr lang="en-US"/>
          </a:p>
        </p:txBody>
      </p:sp>
      <p:sp>
        <p:nvSpPr>
          <p:cNvPr id="293904" name="AutoShape 16"/>
          <p:cNvSpPr>
            <a:spLocks noChangeArrowheads="1"/>
          </p:cNvSpPr>
          <p:nvPr/>
        </p:nvSpPr>
        <p:spPr bwMode="auto">
          <a:xfrm rot="18681346">
            <a:off x="5894388" y="2709862"/>
            <a:ext cx="1403350" cy="250825"/>
          </a:xfrm>
          <a:prstGeom prst="rightArrow">
            <a:avLst>
              <a:gd name="adj1" fmla="val 50000"/>
              <a:gd name="adj2" fmla="val 139873"/>
            </a:avLst>
          </a:prstGeom>
          <a:solidFill>
            <a:schemeClr val="bg2"/>
          </a:solidFill>
          <a:ln w="9525">
            <a:solidFill>
              <a:schemeClr val="tx1"/>
            </a:solidFill>
            <a:miter lim="800000"/>
            <a:headEnd/>
            <a:tailEnd/>
          </a:ln>
          <a:effectLst/>
        </p:spPr>
        <p:txBody>
          <a:bodyPr vert="eaVert" wrap="none" anchor="ctr"/>
          <a:lstStyle/>
          <a:p>
            <a:pPr algn="ctr" eaLnBrk="0" hangingPunct="0"/>
            <a:endParaRPr lang="en-US"/>
          </a:p>
        </p:txBody>
      </p:sp>
      <p:grpSp>
        <p:nvGrpSpPr>
          <p:cNvPr id="3" name="Group 17"/>
          <p:cNvGrpSpPr>
            <a:grpSpLocks/>
          </p:cNvGrpSpPr>
          <p:nvPr/>
        </p:nvGrpSpPr>
        <p:grpSpPr bwMode="auto">
          <a:xfrm>
            <a:off x="5454650" y="5761038"/>
            <a:ext cx="569913" cy="669925"/>
            <a:chOff x="3193" y="2861"/>
            <a:chExt cx="359" cy="422"/>
          </a:xfrm>
        </p:grpSpPr>
        <p:sp>
          <p:nvSpPr>
            <p:cNvPr id="293906" name="AutoShape 18"/>
            <p:cNvSpPr>
              <a:spLocks noChangeArrowheads="1"/>
            </p:cNvSpPr>
            <p:nvPr/>
          </p:nvSpPr>
          <p:spPr bwMode="auto">
            <a:xfrm>
              <a:off x="3193" y="2861"/>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07" name="AutoShape 19"/>
            <p:cNvSpPr>
              <a:spLocks noChangeArrowheads="1"/>
            </p:cNvSpPr>
            <p:nvPr/>
          </p:nvSpPr>
          <p:spPr bwMode="auto">
            <a:xfrm>
              <a:off x="3231" y="2897"/>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08" name="AutoShape 20"/>
            <p:cNvSpPr>
              <a:spLocks noChangeArrowheads="1"/>
            </p:cNvSpPr>
            <p:nvPr/>
          </p:nvSpPr>
          <p:spPr bwMode="auto">
            <a:xfrm>
              <a:off x="3270" y="2934"/>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09" name="Text Box 21"/>
            <p:cNvSpPr txBox="1">
              <a:spLocks noChangeArrowheads="1"/>
            </p:cNvSpPr>
            <p:nvPr/>
          </p:nvSpPr>
          <p:spPr bwMode="auto">
            <a:xfrm>
              <a:off x="3307" y="2962"/>
              <a:ext cx="234" cy="290"/>
            </a:xfrm>
            <a:prstGeom prst="rect">
              <a:avLst/>
            </a:prstGeom>
            <a:solidFill>
              <a:schemeClr val="accent1"/>
            </a:solidFill>
            <a:ln w="9525">
              <a:noFill/>
              <a:miter lim="800000"/>
              <a:headEnd/>
              <a:tailEnd/>
            </a:ln>
            <a:effectLst/>
          </p:spPr>
          <p:txBody>
            <a:bodyPr lIns="0" tIns="0" rIns="0" bIns="0">
              <a:spAutoFit/>
            </a:bodyPr>
            <a:lstStyle/>
            <a:p>
              <a:pPr eaLnBrk="0" hangingPunct="0"/>
              <a:r>
                <a:rPr lang="en-US" sz="600"/>
                <a:t>~~~~~~~~~~~~~~~~~~~~~~~~~~~~~~~~~~~~~~~~</a:t>
              </a:r>
            </a:p>
          </p:txBody>
        </p:sp>
      </p:grpSp>
      <p:grpSp>
        <p:nvGrpSpPr>
          <p:cNvPr id="4" name="Group 22"/>
          <p:cNvGrpSpPr>
            <a:grpSpLocks/>
          </p:cNvGrpSpPr>
          <p:nvPr/>
        </p:nvGrpSpPr>
        <p:grpSpPr bwMode="auto">
          <a:xfrm>
            <a:off x="6907213" y="2981325"/>
            <a:ext cx="447675" cy="554038"/>
            <a:chOff x="4423" y="1878"/>
            <a:chExt cx="282" cy="349"/>
          </a:xfrm>
        </p:grpSpPr>
        <p:sp>
          <p:nvSpPr>
            <p:cNvPr id="293911" name="AutoShape 23"/>
            <p:cNvSpPr>
              <a:spLocks noChangeArrowheads="1"/>
            </p:cNvSpPr>
            <p:nvPr/>
          </p:nvSpPr>
          <p:spPr bwMode="auto">
            <a:xfrm>
              <a:off x="4423" y="1878"/>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2" name="Text Box 24"/>
            <p:cNvSpPr txBox="1">
              <a:spLocks noChangeArrowheads="1"/>
            </p:cNvSpPr>
            <p:nvPr/>
          </p:nvSpPr>
          <p:spPr bwMode="auto">
            <a:xfrm>
              <a:off x="4452" y="1906"/>
              <a:ext cx="234" cy="290"/>
            </a:xfrm>
            <a:prstGeom prst="rect">
              <a:avLst/>
            </a:prstGeom>
            <a:solidFill>
              <a:schemeClr val="accent1"/>
            </a:solidFill>
            <a:ln w="9525">
              <a:noFill/>
              <a:miter lim="800000"/>
              <a:headEnd/>
              <a:tailEnd/>
            </a:ln>
            <a:effectLst/>
          </p:spPr>
          <p:txBody>
            <a:bodyPr lIns="0" tIns="0" rIns="0" bIns="0">
              <a:spAutoFit/>
            </a:bodyPr>
            <a:lstStyle/>
            <a:p>
              <a:pPr eaLnBrk="0" hangingPunct="0"/>
              <a:r>
                <a:rPr lang="en-US" sz="600"/>
                <a:t>~~~~~~~~~~~~~~~~~~~~~~~~~~~~~~~~~~~~~~~~</a:t>
              </a:r>
            </a:p>
          </p:txBody>
        </p:sp>
      </p:grpSp>
      <p:grpSp>
        <p:nvGrpSpPr>
          <p:cNvPr id="5" name="Group 25"/>
          <p:cNvGrpSpPr>
            <a:grpSpLocks/>
          </p:cNvGrpSpPr>
          <p:nvPr/>
        </p:nvGrpSpPr>
        <p:grpSpPr bwMode="auto">
          <a:xfrm>
            <a:off x="1401763" y="2120900"/>
            <a:ext cx="1111250" cy="1217613"/>
            <a:chOff x="460" y="2277"/>
            <a:chExt cx="700" cy="767"/>
          </a:xfrm>
        </p:grpSpPr>
        <p:sp>
          <p:nvSpPr>
            <p:cNvPr id="293914" name="AutoShape 26"/>
            <p:cNvSpPr>
              <a:spLocks noChangeArrowheads="1"/>
            </p:cNvSpPr>
            <p:nvPr/>
          </p:nvSpPr>
          <p:spPr bwMode="auto">
            <a:xfrm>
              <a:off x="460" y="2277"/>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5" name="AutoShape 27"/>
            <p:cNvSpPr>
              <a:spLocks noChangeArrowheads="1"/>
            </p:cNvSpPr>
            <p:nvPr/>
          </p:nvSpPr>
          <p:spPr bwMode="auto">
            <a:xfrm>
              <a:off x="499" y="2314"/>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6" name="AutoShape 28"/>
            <p:cNvSpPr>
              <a:spLocks noChangeArrowheads="1"/>
            </p:cNvSpPr>
            <p:nvPr/>
          </p:nvSpPr>
          <p:spPr bwMode="auto">
            <a:xfrm>
              <a:off x="537" y="2350"/>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7" name="AutoShape 29"/>
            <p:cNvSpPr>
              <a:spLocks noChangeArrowheads="1"/>
            </p:cNvSpPr>
            <p:nvPr/>
          </p:nvSpPr>
          <p:spPr bwMode="auto">
            <a:xfrm>
              <a:off x="576" y="2387"/>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8" name="AutoShape 30"/>
            <p:cNvSpPr>
              <a:spLocks noChangeArrowheads="1"/>
            </p:cNvSpPr>
            <p:nvPr/>
          </p:nvSpPr>
          <p:spPr bwMode="auto">
            <a:xfrm>
              <a:off x="614" y="2423"/>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9" name="AutoShape 31"/>
            <p:cNvSpPr>
              <a:spLocks noChangeArrowheads="1"/>
            </p:cNvSpPr>
            <p:nvPr/>
          </p:nvSpPr>
          <p:spPr bwMode="auto">
            <a:xfrm>
              <a:off x="653" y="2460"/>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0" name="AutoShape 32"/>
            <p:cNvSpPr>
              <a:spLocks noChangeArrowheads="1"/>
            </p:cNvSpPr>
            <p:nvPr/>
          </p:nvSpPr>
          <p:spPr bwMode="auto">
            <a:xfrm>
              <a:off x="691" y="2496"/>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1" name="AutoShape 33"/>
            <p:cNvSpPr>
              <a:spLocks noChangeArrowheads="1"/>
            </p:cNvSpPr>
            <p:nvPr/>
          </p:nvSpPr>
          <p:spPr bwMode="auto">
            <a:xfrm>
              <a:off x="730" y="2533"/>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2" name="AutoShape 34"/>
            <p:cNvSpPr>
              <a:spLocks noChangeArrowheads="1"/>
            </p:cNvSpPr>
            <p:nvPr/>
          </p:nvSpPr>
          <p:spPr bwMode="auto">
            <a:xfrm>
              <a:off x="767" y="2572"/>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3" name="AutoShape 35"/>
            <p:cNvSpPr>
              <a:spLocks noChangeArrowheads="1"/>
            </p:cNvSpPr>
            <p:nvPr/>
          </p:nvSpPr>
          <p:spPr bwMode="auto">
            <a:xfrm>
              <a:off x="803" y="2608"/>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4" name="AutoShape 36"/>
            <p:cNvSpPr>
              <a:spLocks noChangeArrowheads="1"/>
            </p:cNvSpPr>
            <p:nvPr/>
          </p:nvSpPr>
          <p:spPr bwMode="auto">
            <a:xfrm>
              <a:off x="839" y="2656"/>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5" name="AutoShape 37"/>
            <p:cNvSpPr>
              <a:spLocks noChangeArrowheads="1"/>
            </p:cNvSpPr>
            <p:nvPr/>
          </p:nvSpPr>
          <p:spPr bwMode="auto">
            <a:xfrm>
              <a:off x="878" y="2695"/>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6" name="Text Box 38"/>
            <p:cNvSpPr txBox="1">
              <a:spLocks noChangeArrowheads="1"/>
            </p:cNvSpPr>
            <p:nvPr/>
          </p:nvSpPr>
          <p:spPr bwMode="auto">
            <a:xfrm>
              <a:off x="918" y="2716"/>
              <a:ext cx="234" cy="290"/>
            </a:xfrm>
            <a:prstGeom prst="rect">
              <a:avLst/>
            </a:prstGeom>
            <a:solidFill>
              <a:schemeClr val="accent1"/>
            </a:solidFill>
            <a:ln w="9525">
              <a:noFill/>
              <a:miter lim="800000"/>
              <a:headEnd/>
              <a:tailEnd/>
            </a:ln>
            <a:effectLst/>
          </p:spPr>
          <p:txBody>
            <a:bodyPr lIns="0" tIns="0" rIns="0" bIns="0">
              <a:spAutoFit/>
            </a:bodyPr>
            <a:lstStyle/>
            <a:p>
              <a:pPr eaLnBrk="0" hangingPunct="0"/>
              <a:r>
                <a:rPr lang="en-US" sz="600"/>
                <a:t>~~~~~~~~~~~~~~~~~~~~~~~~~~~~~~~~~~~~~~~~</a:t>
              </a:r>
            </a:p>
          </p:txBody>
        </p:sp>
      </p:grpSp>
      <p:sp>
        <p:nvSpPr>
          <p:cNvPr id="293927" name="Text Box 39"/>
          <p:cNvSpPr txBox="1">
            <a:spLocks noChangeArrowheads="1"/>
          </p:cNvSpPr>
          <p:nvPr/>
        </p:nvSpPr>
        <p:spPr bwMode="auto">
          <a:xfrm>
            <a:off x="576263" y="2949575"/>
            <a:ext cx="1381125" cy="641350"/>
          </a:xfrm>
          <a:prstGeom prst="rect">
            <a:avLst/>
          </a:prstGeom>
          <a:noFill/>
          <a:ln w="9525">
            <a:noFill/>
            <a:miter lim="800000"/>
            <a:headEnd/>
            <a:tailEnd/>
          </a:ln>
          <a:effectLst/>
        </p:spPr>
        <p:txBody>
          <a:bodyPr>
            <a:spAutoFit/>
          </a:bodyPr>
          <a:lstStyle/>
          <a:p>
            <a:pPr algn="ctr" eaLnBrk="0" hangingPunct="0">
              <a:spcBef>
                <a:spcPct val="50000"/>
              </a:spcBef>
            </a:pPr>
            <a:r>
              <a:rPr lang="en-US" b="1" dirty="0"/>
              <a:t>20 million emails</a:t>
            </a:r>
          </a:p>
        </p:txBody>
      </p:sp>
      <p:sp>
        <p:nvSpPr>
          <p:cNvPr id="293928" name="Text Box 40"/>
          <p:cNvSpPr txBox="1">
            <a:spLocks noChangeArrowheads="1"/>
          </p:cNvSpPr>
          <p:nvPr/>
        </p:nvSpPr>
        <p:spPr bwMode="auto">
          <a:xfrm>
            <a:off x="5943600" y="5943600"/>
            <a:ext cx="2286000" cy="646331"/>
          </a:xfrm>
          <a:prstGeom prst="rect">
            <a:avLst/>
          </a:prstGeom>
          <a:noFill/>
          <a:ln w="9525">
            <a:noFill/>
            <a:miter lim="800000"/>
            <a:headEnd/>
            <a:tailEnd/>
          </a:ln>
          <a:effectLst/>
        </p:spPr>
        <p:txBody>
          <a:bodyPr wrap="square">
            <a:spAutoFit/>
          </a:bodyPr>
          <a:lstStyle/>
          <a:p>
            <a:pPr algn="ctr" eaLnBrk="0" hangingPunct="0">
              <a:spcBef>
                <a:spcPct val="50000"/>
              </a:spcBef>
            </a:pPr>
            <a:r>
              <a:rPr lang="en-US" b="1" dirty="0"/>
              <a:t>200,000  docs with “hits”</a:t>
            </a:r>
          </a:p>
        </p:txBody>
      </p:sp>
      <p:sp>
        <p:nvSpPr>
          <p:cNvPr id="293929" name="Text Box 41"/>
          <p:cNvSpPr txBox="1">
            <a:spLocks noChangeArrowheads="1"/>
          </p:cNvSpPr>
          <p:nvPr/>
        </p:nvSpPr>
        <p:spPr bwMode="auto">
          <a:xfrm>
            <a:off x="7380288" y="3067050"/>
            <a:ext cx="1306512" cy="1477328"/>
          </a:xfrm>
          <a:prstGeom prst="rect">
            <a:avLst/>
          </a:prstGeom>
          <a:noFill/>
          <a:ln w="9525">
            <a:noFill/>
            <a:miter lim="800000"/>
            <a:headEnd/>
            <a:tailEnd/>
          </a:ln>
          <a:effectLst/>
        </p:spPr>
        <p:txBody>
          <a:bodyPr wrap="square">
            <a:spAutoFit/>
          </a:bodyPr>
          <a:lstStyle/>
          <a:p>
            <a:pPr algn="ctr" eaLnBrk="0" hangingPunct="0">
              <a:spcBef>
                <a:spcPct val="50000"/>
              </a:spcBef>
            </a:pPr>
            <a:r>
              <a:rPr lang="en-US" b="1" dirty="0"/>
              <a:t>100,000 relevant docs, with 20,000 privileged</a:t>
            </a:r>
          </a:p>
        </p:txBody>
      </p:sp>
      <p:sp>
        <p:nvSpPr>
          <p:cNvPr id="293930" name="Text Box 42"/>
          <p:cNvSpPr txBox="1">
            <a:spLocks noChangeArrowheads="1"/>
          </p:cNvSpPr>
          <p:nvPr/>
        </p:nvSpPr>
        <p:spPr bwMode="auto">
          <a:xfrm>
            <a:off x="5026025" y="5381625"/>
            <a:ext cx="1919288" cy="366713"/>
          </a:xfrm>
          <a:prstGeom prst="rect">
            <a:avLst/>
          </a:prstGeom>
          <a:noFill/>
          <a:ln w="9525">
            <a:noFill/>
            <a:miter lim="800000"/>
            <a:headEnd/>
            <a:tailEnd/>
          </a:ln>
          <a:effectLst/>
        </p:spPr>
        <p:txBody>
          <a:bodyPr>
            <a:spAutoFit/>
          </a:bodyPr>
          <a:lstStyle/>
          <a:p>
            <a:pPr algn="ctr" eaLnBrk="0" hangingPunct="0">
              <a:spcBef>
                <a:spcPct val="50000"/>
              </a:spcBef>
            </a:pPr>
            <a:r>
              <a:rPr lang="en-US" b="1"/>
              <a:t>for 6 months …</a:t>
            </a:r>
          </a:p>
        </p:txBody>
      </p:sp>
    </p:spTree>
    <p:custDataLst>
      <p:tags r:id="rId1"/>
    </p:custDataLst>
    <p:extLst>
      <p:ext uri="{BB962C8B-B14F-4D97-AF65-F5344CB8AC3E}">
        <p14:creationId xmlns:p14="http://schemas.microsoft.com/office/powerpoint/2010/main" val="610602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389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389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390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390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390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390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389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389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39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39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390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939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6" grpId="0"/>
      <p:bldP spid="293900" grpId="0" animBg="1"/>
      <p:bldP spid="293901" grpId="0"/>
      <p:bldP spid="293902" grpId="0"/>
      <p:bldP spid="293903" grpId="0" animBg="1"/>
      <p:bldP spid="293904" grpId="0" animBg="1"/>
      <p:bldP spid="293928" grpId="0"/>
      <p:bldP spid="293929" grpId="0"/>
      <p:bldP spid="293930" grpId="0"/>
    </p:bldLst>
  </p:timing>
</p:sld>
</file>

<file path=ppt/slides/slide9.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1" name="Picture 3" descr="j0292020"/>
          <p:cNvPicPr>
            <a:picLocks noGrp="1" noChangeAspect="1" noChangeArrowheads="1"/>
          </p:cNvPicPr>
          <p:nvPr>
            <p:ph sz="quarter" idx="3"/>
          </p:nvPr>
        </p:nvPicPr>
        <p:blipFill>
          <a:blip r:embed="rId4" cstate="print"/>
          <a:srcRect/>
          <a:stretch>
            <a:fillRect/>
          </a:stretch>
        </p:blipFill>
        <p:spPr>
          <a:xfrm>
            <a:off x="3417888" y="5540375"/>
            <a:ext cx="871537" cy="828675"/>
          </a:xfrm>
          <a:noFill/>
          <a:ln/>
        </p:spPr>
      </p:pic>
      <p:grpSp>
        <p:nvGrpSpPr>
          <p:cNvPr id="2" name="Group 4"/>
          <p:cNvGrpSpPr>
            <a:grpSpLocks/>
          </p:cNvGrpSpPr>
          <p:nvPr/>
        </p:nvGrpSpPr>
        <p:grpSpPr bwMode="auto">
          <a:xfrm>
            <a:off x="3205163" y="2219325"/>
            <a:ext cx="2241550" cy="1916113"/>
            <a:chOff x="1313" y="2436"/>
            <a:chExt cx="1412" cy="1207"/>
          </a:xfrm>
        </p:grpSpPr>
        <p:pic>
          <p:nvPicPr>
            <p:cNvPr id="293893" name="Picture 5" descr="archives1-s"/>
            <p:cNvPicPr>
              <a:picLocks noChangeAspect="1" noChangeArrowheads="1"/>
            </p:cNvPicPr>
            <p:nvPr/>
          </p:nvPicPr>
          <p:blipFill>
            <a:blip r:embed="rId5" cstate="print"/>
            <a:srcRect/>
            <a:stretch>
              <a:fillRect/>
            </a:stretch>
          </p:blipFill>
          <p:spPr bwMode="auto">
            <a:xfrm>
              <a:off x="1313" y="2436"/>
              <a:ext cx="1400" cy="991"/>
            </a:xfrm>
            <a:prstGeom prst="rect">
              <a:avLst/>
            </a:prstGeom>
            <a:noFill/>
            <a:ln/>
            <a:effectLst/>
          </p:spPr>
        </p:pic>
        <p:sp>
          <p:nvSpPr>
            <p:cNvPr id="293894" name="Text Box 6"/>
            <p:cNvSpPr txBox="1">
              <a:spLocks noChangeArrowheads="1"/>
            </p:cNvSpPr>
            <p:nvPr/>
          </p:nvSpPr>
          <p:spPr bwMode="auto">
            <a:xfrm>
              <a:off x="1327" y="3412"/>
              <a:ext cx="1398" cy="231"/>
            </a:xfrm>
            <a:prstGeom prst="rect">
              <a:avLst/>
            </a:prstGeom>
            <a:noFill/>
            <a:ln w="9525">
              <a:noFill/>
              <a:miter lim="800000"/>
              <a:headEnd/>
              <a:tailEnd/>
            </a:ln>
            <a:effectLst/>
          </p:spPr>
          <p:txBody>
            <a:bodyPr>
              <a:spAutoFit/>
            </a:bodyPr>
            <a:lstStyle/>
            <a:p>
              <a:pPr algn="ctr" eaLnBrk="0" hangingPunct="0">
                <a:spcBef>
                  <a:spcPct val="50000"/>
                </a:spcBef>
              </a:pPr>
              <a:r>
                <a:rPr lang="en-US" b="1">
                  <a:solidFill>
                    <a:srgbClr val="333399"/>
                  </a:solidFill>
                  <a:effectLst>
                    <a:outerShdw blurRad="38100" dist="38100" dir="2700000" algn="tl">
                      <a:srgbClr val="C0C0C0"/>
                    </a:outerShdw>
                  </a:effectLst>
                </a:rPr>
                <a:t>National Archives</a:t>
              </a:r>
            </a:p>
          </p:txBody>
        </p:sp>
      </p:grpSp>
      <p:sp>
        <p:nvSpPr>
          <p:cNvPr id="293895" name="Text Box 7"/>
          <p:cNvSpPr txBox="1">
            <a:spLocks noChangeArrowheads="1"/>
          </p:cNvSpPr>
          <p:nvPr/>
        </p:nvSpPr>
        <p:spPr bwMode="auto">
          <a:xfrm>
            <a:off x="350838" y="1274763"/>
            <a:ext cx="1901825" cy="701675"/>
          </a:xfrm>
          <a:prstGeom prst="rect">
            <a:avLst/>
          </a:prstGeom>
          <a:noFill/>
          <a:ln w="9525">
            <a:noFill/>
            <a:miter lim="800000"/>
            <a:headEnd/>
            <a:tailEnd/>
          </a:ln>
          <a:effectLst/>
        </p:spPr>
        <p:txBody>
          <a:bodyPr>
            <a:spAutoFit/>
          </a:bodyPr>
          <a:lstStyle/>
          <a:p>
            <a:pPr algn="ctr" eaLnBrk="0" hangingPunct="0">
              <a:spcBef>
                <a:spcPct val="50000"/>
              </a:spcBef>
            </a:pPr>
            <a:r>
              <a:rPr lang="en-US" sz="2000" b="1">
                <a:solidFill>
                  <a:srgbClr val="333399"/>
                </a:solidFill>
                <a:effectLst>
                  <a:outerShdw blurRad="38100" dist="38100" dir="2700000" algn="tl">
                    <a:srgbClr val="C0C0C0"/>
                  </a:outerShdw>
                </a:effectLst>
              </a:rPr>
              <a:t>Clinton </a:t>
            </a:r>
            <a:br>
              <a:rPr lang="en-US" sz="2000" b="1">
                <a:solidFill>
                  <a:srgbClr val="333399"/>
                </a:solidFill>
                <a:effectLst>
                  <a:outerShdw blurRad="38100" dist="38100" dir="2700000" algn="tl">
                    <a:srgbClr val="C0C0C0"/>
                  </a:outerShdw>
                </a:effectLst>
              </a:rPr>
            </a:br>
            <a:r>
              <a:rPr lang="en-US" sz="2000" b="1">
                <a:solidFill>
                  <a:srgbClr val="333399"/>
                </a:solidFill>
                <a:effectLst>
                  <a:outerShdw blurRad="38100" dist="38100" dir="2700000" algn="tl">
                    <a:srgbClr val="C0C0C0"/>
                  </a:outerShdw>
                </a:effectLst>
              </a:rPr>
              <a:t>White House</a:t>
            </a:r>
          </a:p>
        </p:txBody>
      </p:sp>
      <p:sp>
        <p:nvSpPr>
          <p:cNvPr id="293896" name="Text Box 8"/>
          <p:cNvSpPr txBox="1">
            <a:spLocks noChangeArrowheads="1"/>
          </p:cNvSpPr>
          <p:nvPr/>
        </p:nvSpPr>
        <p:spPr bwMode="auto">
          <a:xfrm>
            <a:off x="7583488" y="1698625"/>
            <a:ext cx="1511300" cy="549275"/>
          </a:xfrm>
          <a:prstGeom prst="rect">
            <a:avLst/>
          </a:prstGeom>
          <a:noFill/>
          <a:ln w="9525">
            <a:noFill/>
            <a:miter lim="800000"/>
            <a:headEnd/>
            <a:tailEnd/>
          </a:ln>
          <a:effectLst/>
        </p:spPr>
        <p:txBody>
          <a:bodyPr lIns="0" tIns="0" rIns="0" bIns="0">
            <a:spAutoFit/>
          </a:bodyPr>
          <a:lstStyle/>
          <a:p>
            <a:pPr algn="ctr" eaLnBrk="0" hangingPunct="0">
              <a:spcBef>
                <a:spcPct val="50000"/>
              </a:spcBef>
            </a:pPr>
            <a:r>
              <a:rPr lang="en-US" b="1">
                <a:solidFill>
                  <a:srgbClr val="333399"/>
                </a:solidFill>
                <a:effectLst>
                  <a:outerShdw blurRad="38100" dist="38100" dir="2700000" algn="tl">
                    <a:srgbClr val="C0C0C0"/>
                  </a:outerShdw>
                </a:effectLst>
              </a:rPr>
              <a:t>Tobacco Policy</a:t>
            </a:r>
          </a:p>
        </p:txBody>
      </p:sp>
      <p:pic>
        <p:nvPicPr>
          <p:cNvPr id="293897" name="Picture 9" descr="j0300840"/>
          <p:cNvPicPr>
            <a:picLocks noGrp="1" noChangeAspect="1" noChangeArrowheads="1"/>
          </p:cNvPicPr>
          <p:nvPr>
            <p:ph sz="quarter" idx="4"/>
          </p:nvPr>
        </p:nvPicPr>
        <p:blipFill>
          <a:blip r:embed="rId6" cstate="print"/>
          <a:srcRect/>
          <a:stretch>
            <a:fillRect/>
          </a:stretch>
        </p:blipFill>
        <p:spPr>
          <a:xfrm>
            <a:off x="6848475" y="1152525"/>
            <a:ext cx="950913" cy="801688"/>
          </a:xfrm>
          <a:noFill/>
          <a:ln/>
        </p:spPr>
      </p:pic>
      <p:pic>
        <p:nvPicPr>
          <p:cNvPr id="293898" name="Picture 10" descr="j0195384"/>
          <p:cNvPicPr>
            <a:picLocks noChangeAspect="1" noChangeArrowheads="1"/>
          </p:cNvPicPr>
          <p:nvPr/>
        </p:nvPicPr>
        <p:blipFill>
          <a:blip r:embed="rId7" cstate="print"/>
          <a:srcRect/>
          <a:stretch>
            <a:fillRect/>
          </a:stretch>
        </p:blipFill>
        <p:spPr bwMode="auto">
          <a:xfrm>
            <a:off x="4273550" y="5648325"/>
            <a:ext cx="787400" cy="804863"/>
          </a:xfrm>
          <a:prstGeom prst="rect">
            <a:avLst/>
          </a:prstGeom>
          <a:noFill/>
        </p:spPr>
      </p:pic>
      <p:sp>
        <p:nvSpPr>
          <p:cNvPr id="293899" name="AutoShape 11"/>
          <p:cNvSpPr>
            <a:spLocks noChangeArrowheads="1"/>
          </p:cNvSpPr>
          <p:nvPr/>
        </p:nvSpPr>
        <p:spPr bwMode="auto">
          <a:xfrm rot="2612987">
            <a:off x="1743075" y="2298700"/>
            <a:ext cx="1403350" cy="250825"/>
          </a:xfrm>
          <a:prstGeom prst="rightArrow">
            <a:avLst>
              <a:gd name="adj1" fmla="val 50000"/>
              <a:gd name="adj2" fmla="val 139873"/>
            </a:avLst>
          </a:prstGeom>
          <a:solidFill>
            <a:schemeClr val="bg2"/>
          </a:solidFill>
          <a:ln w="9525">
            <a:solidFill>
              <a:schemeClr val="tx1"/>
            </a:solidFill>
            <a:miter lim="800000"/>
            <a:headEnd/>
            <a:tailEnd/>
          </a:ln>
          <a:effectLst/>
        </p:spPr>
        <p:txBody>
          <a:bodyPr wrap="none" anchor="ctr"/>
          <a:lstStyle/>
          <a:p>
            <a:pPr algn="ctr" eaLnBrk="0" hangingPunct="0"/>
            <a:endParaRPr lang="en-US"/>
          </a:p>
        </p:txBody>
      </p:sp>
      <p:sp>
        <p:nvSpPr>
          <p:cNvPr id="293900" name="AutoShape 12"/>
          <p:cNvSpPr>
            <a:spLocks noChangeArrowheads="1"/>
          </p:cNvSpPr>
          <p:nvPr/>
        </p:nvSpPr>
        <p:spPr bwMode="auto">
          <a:xfrm rot="5400000">
            <a:off x="3686175" y="4673600"/>
            <a:ext cx="1230313" cy="265113"/>
          </a:xfrm>
          <a:prstGeom prst="rightArrow">
            <a:avLst>
              <a:gd name="adj1" fmla="val 50000"/>
              <a:gd name="adj2" fmla="val 116018"/>
            </a:avLst>
          </a:prstGeom>
          <a:solidFill>
            <a:schemeClr val="bg2"/>
          </a:solidFill>
          <a:ln w="9525">
            <a:solidFill>
              <a:schemeClr val="tx1"/>
            </a:solidFill>
            <a:miter lim="800000"/>
            <a:headEnd/>
            <a:tailEnd/>
          </a:ln>
          <a:effectLst/>
        </p:spPr>
        <p:txBody>
          <a:bodyPr wrap="none" anchor="ctr"/>
          <a:lstStyle/>
          <a:p>
            <a:endParaRPr lang="en-US"/>
          </a:p>
        </p:txBody>
      </p:sp>
      <p:sp>
        <p:nvSpPr>
          <p:cNvPr id="293901" name="Text Box 13"/>
          <p:cNvSpPr txBox="1">
            <a:spLocks noChangeArrowheads="1"/>
          </p:cNvSpPr>
          <p:nvPr/>
        </p:nvSpPr>
        <p:spPr bwMode="auto">
          <a:xfrm>
            <a:off x="5238750" y="1590675"/>
            <a:ext cx="1136650" cy="549275"/>
          </a:xfrm>
          <a:prstGeom prst="rect">
            <a:avLst/>
          </a:prstGeom>
          <a:noFill/>
          <a:ln w="9525">
            <a:noFill/>
            <a:miter lim="800000"/>
            <a:headEnd/>
            <a:tailEnd/>
          </a:ln>
          <a:effectLst/>
        </p:spPr>
        <p:txBody>
          <a:bodyPr lIns="0" tIns="0" rIns="0" bIns="0">
            <a:spAutoFit/>
          </a:bodyPr>
          <a:lstStyle/>
          <a:p>
            <a:pPr algn="ctr" eaLnBrk="0" hangingPunct="0">
              <a:spcBef>
                <a:spcPct val="50000"/>
              </a:spcBef>
            </a:pPr>
            <a:r>
              <a:rPr lang="en-US" b="1">
                <a:effectLst>
                  <a:outerShdw blurRad="38100" dist="38100" dir="2700000" algn="tl">
                    <a:srgbClr val="C0C0C0"/>
                  </a:outerShdw>
                </a:effectLst>
              </a:rPr>
              <a:t>search request</a:t>
            </a:r>
          </a:p>
        </p:txBody>
      </p:sp>
      <p:sp>
        <p:nvSpPr>
          <p:cNvPr id="293902" name="Text Box 14"/>
          <p:cNvSpPr txBox="1">
            <a:spLocks noChangeArrowheads="1"/>
          </p:cNvSpPr>
          <p:nvPr/>
        </p:nvSpPr>
        <p:spPr bwMode="auto">
          <a:xfrm>
            <a:off x="2944813" y="4476750"/>
            <a:ext cx="1106487" cy="549275"/>
          </a:xfrm>
          <a:prstGeom prst="rect">
            <a:avLst/>
          </a:prstGeom>
          <a:noFill/>
          <a:ln w="9525">
            <a:noFill/>
            <a:miter lim="800000"/>
            <a:headEnd/>
            <a:tailEnd/>
          </a:ln>
          <a:effectLst/>
        </p:spPr>
        <p:txBody>
          <a:bodyPr lIns="0" tIns="0" rIns="0" bIns="0">
            <a:spAutoFit/>
          </a:bodyPr>
          <a:lstStyle/>
          <a:p>
            <a:pPr algn="ctr" eaLnBrk="0" hangingPunct="0">
              <a:spcBef>
                <a:spcPct val="50000"/>
              </a:spcBef>
            </a:pPr>
            <a:r>
              <a:rPr lang="en-US" b="1">
                <a:effectLst>
                  <a:outerShdw blurRad="38100" dist="38100" dir="2700000" algn="tl">
                    <a:srgbClr val="C0C0C0"/>
                  </a:outerShdw>
                </a:effectLst>
              </a:rPr>
              <a:t>hired 25 persons</a:t>
            </a:r>
          </a:p>
        </p:txBody>
      </p:sp>
      <p:sp>
        <p:nvSpPr>
          <p:cNvPr id="293903" name="AutoShape 15"/>
          <p:cNvSpPr>
            <a:spLocks noChangeArrowheads="1"/>
          </p:cNvSpPr>
          <p:nvPr/>
        </p:nvSpPr>
        <p:spPr bwMode="auto">
          <a:xfrm rot="7924860">
            <a:off x="5456238" y="2328862"/>
            <a:ext cx="1403350" cy="250825"/>
          </a:xfrm>
          <a:prstGeom prst="rightArrow">
            <a:avLst>
              <a:gd name="adj1" fmla="val 50000"/>
              <a:gd name="adj2" fmla="val 139873"/>
            </a:avLst>
          </a:prstGeom>
          <a:solidFill>
            <a:schemeClr val="bg2"/>
          </a:solidFill>
          <a:ln w="9525">
            <a:solidFill>
              <a:schemeClr val="tx1"/>
            </a:solidFill>
            <a:miter lim="800000"/>
            <a:headEnd/>
            <a:tailEnd/>
          </a:ln>
          <a:effectLst/>
        </p:spPr>
        <p:txBody>
          <a:bodyPr rot="10800000" vert="eaVert" wrap="none" anchor="ctr"/>
          <a:lstStyle/>
          <a:p>
            <a:pPr algn="ctr" eaLnBrk="0" hangingPunct="0"/>
            <a:endParaRPr lang="en-US"/>
          </a:p>
        </p:txBody>
      </p:sp>
      <p:sp>
        <p:nvSpPr>
          <p:cNvPr id="293904" name="AutoShape 16"/>
          <p:cNvSpPr>
            <a:spLocks noChangeArrowheads="1"/>
          </p:cNvSpPr>
          <p:nvPr/>
        </p:nvSpPr>
        <p:spPr bwMode="auto">
          <a:xfrm rot="18681346">
            <a:off x="5894388" y="2709862"/>
            <a:ext cx="1403350" cy="250825"/>
          </a:xfrm>
          <a:prstGeom prst="rightArrow">
            <a:avLst>
              <a:gd name="adj1" fmla="val 50000"/>
              <a:gd name="adj2" fmla="val 139873"/>
            </a:avLst>
          </a:prstGeom>
          <a:solidFill>
            <a:schemeClr val="bg2"/>
          </a:solidFill>
          <a:ln w="9525">
            <a:solidFill>
              <a:schemeClr val="tx1"/>
            </a:solidFill>
            <a:miter lim="800000"/>
            <a:headEnd/>
            <a:tailEnd/>
          </a:ln>
          <a:effectLst/>
        </p:spPr>
        <p:txBody>
          <a:bodyPr vert="eaVert" wrap="none" anchor="ctr"/>
          <a:lstStyle/>
          <a:p>
            <a:pPr algn="ctr" eaLnBrk="0" hangingPunct="0"/>
            <a:endParaRPr lang="en-US"/>
          </a:p>
        </p:txBody>
      </p:sp>
      <p:grpSp>
        <p:nvGrpSpPr>
          <p:cNvPr id="3" name="Group 17"/>
          <p:cNvGrpSpPr>
            <a:grpSpLocks/>
          </p:cNvGrpSpPr>
          <p:nvPr/>
        </p:nvGrpSpPr>
        <p:grpSpPr bwMode="auto">
          <a:xfrm>
            <a:off x="5454650" y="5761038"/>
            <a:ext cx="569913" cy="669925"/>
            <a:chOff x="3193" y="2861"/>
            <a:chExt cx="359" cy="422"/>
          </a:xfrm>
        </p:grpSpPr>
        <p:sp>
          <p:nvSpPr>
            <p:cNvPr id="293906" name="AutoShape 18"/>
            <p:cNvSpPr>
              <a:spLocks noChangeArrowheads="1"/>
            </p:cNvSpPr>
            <p:nvPr/>
          </p:nvSpPr>
          <p:spPr bwMode="auto">
            <a:xfrm>
              <a:off x="3193" y="2861"/>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07" name="AutoShape 19"/>
            <p:cNvSpPr>
              <a:spLocks noChangeArrowheads="1"/>
            </p:cNvSpPr>
            <p:nvPr/>
          </p:nvSpPr>
          <p:spPr bwMode="auto">
            <a:xfrm>
              <a:off x="3231" y="2897"/>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08" name="AutoShape 20"/>
            <p:cNvSpPr>
              <a:spLocks noChangeArrowheads="1"/>
            </p:cNvSpPr>
            <p:nvPr/>
          </p:nvSpPr>
          <p:spPr bwMode="auto">
            <a:xfrm>
              <a:off x="3270" y="2934"/>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09" name="Text Box 21"/>
            <p:cNvSpPr txBox="1">
              <a:spLocks noChangeArrowheads="1"/>
            </p:cNvSpPr>
            <p:nvPr/>
          </p:nvSpPr>
          <p:spPr bwMode="auto">
            <a:xfrm>
              <a:off x="3307" y="2962"/>
              <a:ext cx="234" cy="290"/>
            </a:xfrm>
            <a:prstGeom prst="rect">
              <a:avLst/>
            </a:prstGeom>
            <a:solidFill>
              <a:schemeClr val="accent1"/>
            </a:solidFill>
            <a:ln w="9525">
              <a:noFill/>
              <a:miter lim="800000"/>
              <a:headEnd/>
              <a:tailEnd/>
            </a:ln>
            <a:effectLst/>
          </p:spPr>
          <p:txBody>
            <a:bodyPr lIns="0" tIns="0" rIns="0" bIns="0">
              <a:spAutoFit/>
            </a:bodyPr>
            <a:lstStyle/>
            <a:p>
              <a:pPr eaLnBrk="0" hangingPunct="0"/>
              <a:r>
                <a:rPr lang="en-US" sz="600"/>
                <a:t>~~~~~~~~~~~~~~~~~~~~~~~~~~~~~~~~~~~~~~~~</a:t>
              </a:r>
            </a:p>
          </p:txBody>
        </p:sp>
      </p:grpSp>
      <p:grpSp>
        <p:nvGrpSpPr>
          <p:cNvPr id="4" name="Group 22"/>
          <p:cNvGrpSpPr>
            <a:grpSpLocks/>
          </p:cNvGrpSpPr>
          <p:nvPr/>
        </p:nvGrpSpPr>
        <p:grpSpPr bwMode="auto">
          <a:xfrm>
            <a:off x="6907213" y="2981325"/>
            <a:ext cx="447675" cy="554038"/>
            <a:chOff x="4423" y="1878"/>
            <a:chExt cx="282" cy="349"/>
          </a:xfrm>
        </p:grpSpPr>
        <p:sp>
          <p:nvSpPr>
            <p:cNvPr id="293911" name="AutoShape 23"/>
            <p:cNvSpPr>
              <a:spLocks noChangeArrowheads="1"/>
            </p:cNvSpPr>
            <p:nvPr/>
          </p:nvSpPr>
          <p:spPr bwMode="auto">
            <a:xfrm>
              <a:off x="4423" y="1878"/>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2" name="Text Box 24"/>
            <p:cNvSpPr txBox="1">
              <a:spLocks noChangeArrowheads="1"/>
            </p:cNvSpPr>
            <p:nvPr/>
          </p:nvSpPr>
          <p:spPr bwMode="auto">
            <a:xfrm>
              <a:off x="4452" y="1906"/>
              <a:ext cx="234" cy="290"/>
            </a:xfrm>
            <a:prstGeom prst="rect">
              <a:avLst/>
            </a:prstGeom>
            <a:solidFill>
              <a:schemeClr val="accent1"/>
            </a:solidFill>
            <a:ln w="9525">
              <a:noFill/>
              <a:miter lim="800000"/>
              <a:headEnd/>
              <a:tailEnd/>
            </a:ln>
            <a:effectLst/>
          </p:spPr>
          <p:txBody>
            <a:bodyPr lIns="0" tIns="0" rIns="0" bIns="0">
              <a:spAutoFit/>
            </a:bodyPr>
            <a:lstStyle/>
            <a:p>
              <a:pPr eaLnBrk="0" hangingPunct="0"/>
              <a:r>
                <a:rPr lang="en-US" sz="600"/>
                <a:t>~~~~~~~~~~~~~~~~~~~~~~~~~~~~~~~~~~~~~~~~</a:t>
              </a:r>
            </a:p>
          </p:txBody>
        </p:sp>
      </p:grpSp>
      <p:grpSp>
        <p:nvGrpSpPr>
          <p:cNvPr id="5" name="Group 25"/>
          <p:cNvGrpSpPr>
            <a:grpSpLocks/>
          </p:cNvGrpSpPr>
          <p:nvPr/>
        </p:nvGrpSpPr>
        <p:grpSpPr bwMode="auto">
          <a:xfrm>
            <a:off x="1401763" y="2120900"/>
            <a:ext cx="1111250" cy="1217613"/>
            <a:chOff x="460" y="2277"/>
            <a:chExt cx="700" cy="767"/>
          </a:xfrm>
        </p:grpSpPr>
        <p:sp>
          <p:nvSpPr>
            <p:cNvPr id="293914" name="AutoShape 26"/>
            <p:cNvSpPr>
              <a:spLocks noChangeArrowheads="1"/>
            </p:cNvSpPr>
            <p:nvPr/>
          </p:nvSpPr>
          <p:spPr bwMode="auto">
            <a:xfrm>
              <a:off x="460" y="2277"/>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5" name="AutoShape 27"/>
            <p:cNvSpPr>
              <a:spLocks noChangeArrowheads="1"/>
            </p:cNvSpPr>
            <p:nvPr/>
          </p:nvSpPr>
          <p:spPr bwMode="auto">
            <a:xfrm>
              <a:off x="499" y="2314"/>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6" name="AutoShape 28"/>
            <p:cNvSpPr>
              <a:spLocks noChangeArrowheads="1"/>
            </p:cNvSpPr>
            <p:nvPr/>
          </p:nvSpPr>
          <p:spPr bwMode="auto">
            <a:xfrm>
              <a:off x="537" y="2350"/>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7" name="AutoShape 29"/>
            <p:cNvSpPr>
              <a:spLocks noChangeArrowheads="1"/>
            </p:cNvSpPr>
            <p:nvPr/>
          </p:nvSpPr>
          <p:spPr bwMode="auto">
            <a:xfrm>
              <a:off x="576" y="2387"/>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8" name="AutoShape 30"/>
            <p:cNvSpPr>
              <a:spLocks noChangeArrowheads="1"/>
            </p:cNvSpPr>
            <p:nvPr/>
          </p:nvSpPr>
          <p:spPr bwMode="auto">
            <a:xfrm>
              <a:off x="614" y="2423"/>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19" name="AutoShape 31"/>
            <p:cNvSpPr>
              <a:spLocks noChangeArrowheads="1"/>
            </p:cNvSpPr>
            <p:nvPr/>
          </p:nvSpPr>
          <p:spPr bwMode="auto">
            <a:xfrm>
              <a:off x="653" y="2460"/>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0" name="AutoShape 32"/>
            <p:cNvSpPr>
              <a:spLocks noChangeArrowheads="1"/>
            </p:cNvSpPr>
            <p:nvPr/>
          </p:nvSpPr>
          <p:spPr bwMode="auto">
            <a:xfrm>
              <a:off x="691" y="2496"/>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1" name="AutoShape 33"/>
            <p:cNvSpPr>
              <a:spLocks noChangeArrowheads="1"/>
            </p:cNvSpPr>
            <p:nvPr/>
          </p:nvSpPr>
          <p:spPr bwMode="auto">
            <a:xfrm>
              <a:off x="730" y="2533"/>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2" name="AutoShape 34"/>
            <p:cNvSpPr>
              <a:spLocks noChangeArrowheads="1"/>
            </p:cNvSpPr>
            <p:nvPr/>
          </p:nvSpPr>
          <p:spPr bwMode="auto">
            <a:xfrm>
              <a:off x="767" y="2572"/>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3" name="AutoShape 35"/>
            <p:cNvSpPr>
              <a:spLocks noChangeArrowheads="1"/>
            </p:cNvSpPr>
            <p:nvPr/>
          </p:nvSpPr>
          <p:spPr bwMode="auto">
            <a:xfrm>
              <a:off x="803" y="2608"/>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4" name="AutoShape 36"/>
            <p:cNvSpPr>
              <a:spLocks noChangeArrowheads="1"/>
            </p:cNvSpPr>
            <p:nvPr/>
          </p:nvSpPr>
          <p:spPr bwMode="auto">
            <a:xfrm>
              <a:off x="839" y="2656"/>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5" name="AutoShape 37"/>
            <p:cNvSpPr>
              <a:spLocks noChangeArrowheads="1"/>
            </p:cNvSpPr>
            <p:nvPr/>
          </p:nvSpPr>
          <p:spPr bwMode="auto">
            <a:xfrm>
              <a:off x="878" y="2695"/>
              <a:ext cx="282" cy="349"/>
            </a:xfrm>
            <a:prstGeom prst="foldedCorner">
              <a:avLst>
                <a:gd name="adj" fmla="val 12500"/>
              </a:avLst>
            </a:prstGeom>
            <a:solidFill>
              <a:schemeClr val="accent1"/>
            </a:solidFill>
            <a:ln w="9525">
              <a:solidFill>
                <a:schemeClr val="tx1"/>
              </a:solidFill>
              <a:round/>
              <a:headEnd/>
              <a:tailEnd/>
            </a:ln>
            <a:effectLst/>
          </p:spPr>
          <p:txBody>
            <a:bodyPr wrap="none" anchor="ctr"/>
            <a:lstStyle/>
            <a:p>
              <a:endParaRPr lang="en-US"/>
            </a:p>
          </p:txBody>
        </p:sp>
        <p:sp>
          <p:nvSpPr>
            <p:cNvPr id="293926" name="Text Box 38"/>
            <p:cNvSpPr txBox="1">
              <a:spLocks noChangeArrowheads="1"/>
            </p:cNvSpPr>
            <p:nvPr/>
          </p:nvSpPr>
          <p:spPr bwMode="auto">
            <a:xfrm>
              <a:off x="918" y="2716"/>
              <a:ext cx="234" cy="290"/>
            </a:xfrm>
            <a:prstGeom prst="rect">
              <a:avLst/>
            </a:prstGeom>
            <a:solidFill>
              <a:schemeClr val="accent1"/>
            </a:solidFill>
            <a:ln w="9525">
              <a:noFill/>
              <a:miter lim="800000"/>
              <a:headEnd/>
              <a:tailEnd/>
            </a:ln>
            <a:effectLst/>
          </p:spPr>
          <p:txBody>
            <a:bodyPr lIns="0" tIns="0" rIns="0" bIns="0">
              <a:spAutoFit/>
            </a:bodyPr>
            <a:lstStyle/>
            <a:p>
              <a:pPr eaLnBrk="0" hangingPunct="0"/>
              <a:r>
                <a:rPr lang="en-US" sz="600"/>
                <a:t>~~~~~~~~~~~~~~~~~~~~~~~~~~~~~~~~~~~~~~~~</a:t>
              </a:r>
            </a:p>
          </p:txBody>
        </p:sp>
      </p:grpSp>
      <p:sp>
        <p:nvSpPr>
          <p:cNvPr id="293927" name="Text Box 39"/>
          <p:cNvSpPr txBox="1">
            <a:spLocks noChangeArrowheads="1"/>
          </p:cNvSpPr>
          <p:nvPr/>
        </p:nvSpPr>
        <p:spPr bwMode="auto">
          <a:xfrm>
            <a:off x="576263" y="2949575"/>
            <a:ext cx="1381125" cy="641350"/>
          </a:xfrm>
          <a:prstGeom prst="rect">
            <a:avLst/>
          </a:prstGeom>
          <a:noFill/>
          <a:ln w="9525">
            <a:noFill/>
            <a:miter lim="800000"/>
            <a:headEnd/>
            <a:tailEnd/>
          </a:ln>
          <a:effectLst/>
        </p:spPr>
        <p:txBody>
          <a:bodyPr>
            <a:spAutoFit/>
          </a:bodyPr>
          <a:lstStyle/>
          <a:p>
            <a:pPr algn="ctr" eaLnBrk="0" hangingPunct="0">
              <a:spcBef>
                <a:spcPct val="50000"/>
              </a:spcBef>
            </a:pPr>
            <a:r>
              <a:rPr lang="en-US" b="1" dirty="0"/>
              <a:t>20 million emails</a:t>
            </a:r>
          </a:p>
        </p:txBody>
      </p:sp>
      <p:sp>
        <p:nvSpPr>
          <p:cNvPr id="293928" name="Text Box 40"/>
          <p:cNvSpPr txBox="1">
            <a:spLocks noChangeArrowheads="1"/>
          </p:cNvSpPr>
          <p:nvPr/>
        </p:nvSpPr>
        <p:spPr bwMode="auto">
          <a:xfrm>
            <a:off x="5943600" y="5943600"/>
            <a:ext cx="2286000" cy="646331"/>
          </a:xfrm>
          <a:prstGeom prst="rect">
            <a:avLst/>
          </a:prstGeom>
          <a:noFill/>
          <a:ln w="9525">
            <a:noFill/>
            <a:miter lim="800000"/>
            <a:headEnd/>
            <a:tailEnd/>
          </a:ln>
          <a:effectLst/>
        </p:spPr>
        <p:txBody>
          <a:bodyPr wrap="square">
            <a:spAutoFit/>
          </a:bodyPr>
          <a:lstStyle/>
          <a:p>
            <a:pPr algn="ctr" eaLnBrk="0" hangingPunct="0">
              <a:spcBef>
                <a:spcPct val="50000"/>
              </a:spcBef>
            </a:pPr>
            <a:r>
              <a:rPr lang="en-US" b="1" dirty="0"/>
              <a:t>200,000  docs with “hits”</a:t>
            </a:r>
          </a:p>
        </p:txBody>
      </p:sp>
      <p:sp>
        <p:nvSpPr>
          <p:cNvPr id="293929" name="Text Box 41"/>
          <p:cNvSpPr txBox="1">
            <a:spLocks noChangeArrowheads="1"/>
          </p:cNvSpPr>
          <p:nvPr/>
        </p:nvSpPr>
        <p:spPr bwMode="auto">
          <a:xfrm>
            <a:off x="7380288" y="3067050"/>
            <a:ext cx="1306512" cy="1477328"/>
          </a:xfrm>
          <a:prstGeom prst="rect">
            <a:avLst/>
          </a:prstGeom>
          <a:noFill/>
          <a:ln w="9525">
            <a:noFill/>
            <a:miter lim="800000"/>
            <a:headEnd/>
            <a:tailEnd/>
          </a:ln>
          <a:effectLst/>
        </p:spPr>
        <p:txBody>
          <a:bodyPr wrap="square">
            <a:spAutoFit/>
          </a:bodyPr>
          <a:lstStyle/>
          <a:p>
            <a:pPr algn="ctr" eaLnBrk="0" hangingPunct="0">
              <a:spcBef>
                <a:spcPct val="50000"/>
              </a:spcBef>
            </a:pPr>
            <a:r>
              <a:rPr lang="en-US" b="1" dirty="0"/>
              <a:t>100,000 relevant docs, with 20,000 privileged</a:t>
            </a:r>
          </a:p>
        </p:txBody>
      </p:sp>
      <p:sp>
        <p:nvSpPr>
          <p:cNvPr id="293930" name="Text Box 42"/>
          <p:cNvSpPr txBox="1">
            <a:spLocks noChangeArrowheads="1"/>
          </p:cNvSpPr>
          <p:nvPr/>
        </p:nvSpPr>
        <p:spPr bwMode="auto">
          <a:xfrm>
            <a:off x="5026025" y="5381625"/>
            <a:ext cx="1919288" cy="366713"/>
          </a:xfrm>
          <a:prstGeom prst="rect">
            <a:avLst/>
          </a:prstGeom>
          <a:noFill/>
          <a:ln w="9525">
            <a:noFill/>
            <a:miter lim="800000"/>
            <a:headEnd/>
            <a:tailEnd/>
          </a:ln>
          <a:effectLst/>
        </p:spPr>
        <p:txBody>
          <a:bodyPr>
            <a:spAutoFit/>
          </a:bodyPr>
          <a:lstStyle/>
          <a:p>
            <a:pPr algn="ctr" eaLnBrk="0" hangingPunct="0">
              <a:spcBef>
                <a:spcPct val="50000"/>
              </a:spcBef>
            </a:pPr>
            <a:r>
              <a:rPr lang="en-US" b="1"/>
              <a:t>for 6 months …</a:t>
            </a:r>
          </a:p>
        </p:txBody>
      </p:sp>
      <p:sp>
        <p:nvSpPr>
          <p:cNvPr id="6" name="TextBox 5"/>
          <p:cNvSpPr txBox="1"/>
          <p:nvPr/>
        </p:nvSpPr>
        <p:spPr>
          <a:xfrm>
            <a:off x="350838" y="5079524"/>
            <a:ext cx="2593975" cy="1200329"/>
          </a:xfrm>
          <a:prstGeom prst="rect">
            <a:avLst/>
          </a:prstGeom>
          <a:noFill/>
        </p:spPr>
        <p:txBody>
          <a:bodyPr wrap="square" rtlCol="0">
            <a:spAutoFit/>
          </a:bodyPr>
          <a:lstStyle/>
          <a:p>
            <a:r>
              <a:rPr lang="en-US" dirty="0">
                <a:solidFill>
                  <a:srgbClr val="FF0000"/>
                </a:solidFill>
              </a:rPr>
              <a:t>NOTE:  No one sampled the 19,800,00 docs that weren’t “hit” by a keyword </a:t>
            </a:r>
          </a:p>
        </p:txBody>
      </p:sp>
      <p:sp>
        <p:nvSpPr>
          <p:cNvPr id="20" name="Freeform 19"/>
          <p:cNvSpPr/>
          <p:nvPr/>
        </p:nvSpPr>
        <p:spPr>
          <a:xfrm>
            <a:off x="33454" y="4159405"/>
            <a:ext cx="3695037" cy="2709746"/>
          </a:xfrm>
          <a:custGeom>
            <a:avLst/>
            <a:gdLst>
              <a:gd name="connsiteX0" fmla="*/ 1092819 w 3695037"/>
              <a:gd name="connsiteY0" fmla="*/ 0 h 2709746"/>
              <a:gd name="connsiteX1" fmla="*/ 1382751 w 3695037"/>
              <a:gd name="connsiteY1" fmla="*/ 78058 h 2709746"/>
              <a:gd name="connsiteX2" fmla="*/ 1538868 w 3695037"/>
              <a:gd name="connsiteY2" fmla="*/ 89210 h 2709746"/>
              <a:gd name="connsiteX3" fmla="*/ 1683834 w 3695037"/>
              <a:gd name="connsiteY3" fmla="*/ 111512 h 2709746"/>
              <a:gd name="connsiteX4" fmla="*/ 1839951 w 3695037"/>
              <a:gd name="connsiteY4" fmla="*/ 122663 h 2709746"/>
              <a:gd name="connsiteX5" fmla="*/ 2007219 w 3695037"/>
              <a:gd name="connsiteY5" fmla="*/ 156117 h 2709746"/>
              <a:gd name="connsiteX6" fmla="*/ 2330605 w 3695037"/>
              <a:gd name="connsiteY6" fmla="*/ 200722 h 2709746"/>
              <a:gd name="connsiteX7" fmla="*/ 2475570 w 3695037"/>
              <a:gd name="connsiteY7" fmla="*/ 245327 h 2709746"/>
              <a:gd name="connsiteX8" fmla="*/ 2765502 w 3695037"/>
              <a:gd name="connsiteY8" fmla="*/ 334536 h 2709746"/>
              <a:gd name="connsiteX9" fmla="*/ 2888166 w 3695037"/>
              <a:gd name="connsiteY9" fmla="*/ 401444 h 2709746"/>
              <a:gd name="connsiteX10" fmla="*/ 2921619 w 3695037"/>
              <a:gd name="connsiteY10" fmla="*/ 434897 h 2709746"/>
              <a:gd name="connsiteX11" fmla="*/ 3033131 w 3695037"/>
              <a:gd name="connsiteY11" fmla="*/ 512956 h 2709746"/>
              <a:gd name="connsiteX12" fmla="*/ 3144644 w 3695037"/>
              <a:gd name="connsiteY12" fmla="*/ 613317 h 2709746"/>
              <a:gd name="connsiteX13" fmla="*/ 3245005 w 3695037"/>
              <a:gd name="connsiteY13" fmla="*/ 680224 h 2709746"/>
              <a:gd name="connsiteX14" fmla="*/ 3289609 w 3695037"/>
              <a:gd name="connsiteY14" fmla="*/ 724829 h 2709746"/>
              <a:gd name="connsiteX15" fmla="*/ 3401122 w 3695037"/>
              <a:gd name="connsiteY15" fmla="*/ 814039 h 2709746"/>
              <a:gd name="connsiteX16" fmla="*/ 3501483 w 3695037"/>
              <a:gd name="connsiteY16" fmla="*/ 914400 h 2709746"/>
              <a:gd name="connsiteX17" fmla="*/ 3534936 w 3695037"/>
              <a:gd name="connsiteY17" fmla="*/ 959005 h 2709746"/>
              <a:gd name="connsiteX18" fmla="*/ 3590692 w 3695037"/>
              <a:gd name="connsiteY18" fmla="*/ 1014761 h 2709746"/>
              <a:gd name="connsiteX19" fmla="*/ 3612995 w 3695037"/>
              <a:gd name="connsiteY19" fmla="*/ 1059366 h 2709746"/>
              <a:gd name="connsiteX20" fmla="*/ 3646448 w 3695037"/>
              <a:gd name="connsiteY20" fmla="*/ 1103971 h 2709746"/>
              <a:gd name="connsiteX21" fmla="*/ 3668751 w 3695037"/>
              <a:gd name="connsiteY21" fmla="*/ 1137424 h 2709746"/>
              <a:gd name="connsiteX22" fmla="*/ 3668751 w 3695037"/>
              <a:gd name="connsiteY22" fmla="*/ 1483112 h 2709746"/>
              <a:gd name="connsiteX23" fmla="*/ 3646448 w 3695037"/>
              <a:gd name="connsiteY23" fmla="*/ 1516566 h 2709746"/>
              <a:gd name="connsiteX24" fmla="*/ 3612995 w 3695037"/>
              <a:gd name="connsiteY24" fmla="*/ 1594624 h 2709746"/>
              <a:gd name="connsiteX25" fmla="*/ 3590692 w 3695037"/>
              <a:gd name="connsiteY25" fmla="*/ 1616927 h 2709746"/>
              <a:gd name="connsiteX26" fmla="*/ 3534936 w 3695037"/>
              <a:gd name="connsiteY26" fmla="*/ 1683834 h 2709746"/>
              <a:gd name="connsiteX27" fmla="*/ 3456878 w 3695037"/>
              <a:gd name="connsiteY27" fmla="*/ 1739590 h 2709746"/>
              <a:gd name="connsiteX28" fmla="*/ 3378819 w 3695037"/>
              <a:gd name="connsiteY28" fmla="*/ 1806497 h 2709746"/>
              <a:gd name="connsiteX29" fmla="*/ 3323063 w 3695037"/>
              <a:gd name="connsiteY29" fmla="*/ 1839951 h 2709746"/>
              <a:gd name="connsiteX30" fmla="*/ 3289609 w 3695037"/>
              <a:gd name="connsiteY30" fmla="*/ 1873405 h 2709746"/>
              <a:gd name="connsiteX31" fmla="*/ 3178097 w 3695037"/>
              <a:gd name="connsiteY31" fmla="*/ 1951463 h 2709746"/>
              <a:gd name="connsiteX32" fmla="*/ 3122341 w 3695037"/>
              <a:gd name="connsiteY32" fmla="*/ 1996068 h 2709746"/>
              <a:gd name="connsiteX33" fmla="*/ 3010829 w 3695037"/>
              <a:gd name="connsiteY33" fmla="*/ 2051824 h 2709746"/>
              <a:gd name="connsiteX34" fmla="*/ 2966224 w 3695037"/>
              <a:gd name="connsiteY34" fmla="*/ 2085278 h 2709746"/>
              <a:gd name="connsiteX35" fmla="*/ 2899317 w 3695037"/>
              <a:gd name="connsiteY35" fmla="*/ 2118732 h 2709746"/>
              <a:gd name="connsiteX36" fmla="*/ 2787805 w 3695037"/>
              <a:gd name="connsiteY36" fmla="*/ 2196790 h 2709746"/>
              <a:gd name="connsiteX37" fmla="*/ 2676292 w 3695037"/>
              <a:gd name="connsiteY37" fmla="*/ 2263697 h 2709746"/>
              <a:gd name="connsiteX38" fmla="*/ 2575931 w 3695037"/>
              <a:gd name="connsiteY38" fmla="*/ 2330605 h 2709746"/>
              <a:gd name="connsiteX39" fmla="*/ 2475570 w 3695037"/>
              <a:gd name="connsiteY39" fmla="*/ 2386361 h 2709746"/>
              <a:gd name="connsiteX40" fmla="*/ 2442117 w 3695037"/>
              <a:gd name="connsiteY40" fmla="*/ 2419815 h 2709746"/>
              <a:gd name="connsiteX41" fmla="*/ 2386361 w 3695037"/>
              <a:gd name="connsiteY41" fmla="*/ 2442117 h 2709746"/>
              <a:gd name="connsiteX42" fmla="*/ 2352907 w 3695037"/>
              <a:gd name="connsiteY42" fmla="*/ 2464419 h 2709746"/>
              <a:gd name="connsiteX43" fmla="*/ 2241395 w 3695037"/>
              <a:gd name="connsiteY43" fmla="*/ 2509024 h 2709746"/>
              <a:gd name="connsiteX44" fmla="*/ 2185639 w 3695037"/>
              <a:gd name="connsiteY44" fmla="*/ 2531327 h 2709746"/>
              <a:gd name="connsiteX45" fmla="*/ 2096429 w 3695037"/>
              <a:gd name="connsiteY45" fmla="*/ 2564780 h 2709746"/>
              <a:gd name="connsiteX46" fmla="*/ 2040673 w 3695037"/>
              <a:gd name="connsiteY46" fmla="*/ 2575932 h 2709746"/>
              <a:gd name="connsiteX47" fmla="*/ 1984917 w 3695037"/>
              <a:gd name="connsiteY47" fmla="*/ 2609385 h 2709746"/>
              <a:gd name="connsiteX48" fmla="*/ 1951463 w 3695037"/>
              <a:gd name="connsiteY48" fmla="*/ 2620536 h 2709746"/>
              <a:gd name="connsiteX49" fmla="*/ 1918009 w 3695037"/>
              <a:gd name="connsiteY49" fmla="*/ 2642839 h 2709746"/>
              <a:gd name="connsiteX50" fmla="*/ 1862253 w 3695037"/>
              <a:gd name="connsiteY50" fmla="*/ 2653990 h 2709746"/>
              <a:gd name="connsiteX51" fmla="*/ 1761892 w 3695037"/>
              <a:gd name="connsiteY51" fmla="*/ 2687444 h 2709746"/>
              <a:gd name="connsiteX52" fmla="*/ 1650380 w 3695037"/>
              <a:gd name="connsiteY52" fmla="*/ 2709746 h 2709746"/>
              <a:gd name="connsiteX53" fmla="*/ 1237785 w 3695037"/>
              <a:gd name="connsiteY53" fmla="*/ 2698595 h 2709746"/>
              <a:gd name="connsiteX54" fmla="*/ 1159726 w 3695037"/>
              <a:gd name="connsiteY54" fmla="*/ 2665141 h 2709746"/>
              <a:gd name="connsiteX55" fmla="*/ 1081668 w 3695037"/>
              <a:gd name="connsiteY55" fmla="*/ 2642839 h 2709746"/>
              <a:gd name="connsiteX56" fmla="*/ 892097 w 3695037"/>
              <a:gd name="connsiteY56" fmla="*/ 2564780 h 2709746"/>
              <a:gd name="connsiteX57" fmla="*/ 825190 w 3695037"/>
              <a:gd name="connsiteY57" fmla="*/ 2531327 h 2709746"/>
              <a:gd name="connsiteX58" fmla="*/ 691375 w 3695037"/>
              <a:gd name="connsiteY58" fmla="*/ 2497873 h 2709746"/>
              <a:gd name="connsiteX59" fmla="*/ 591014 w 3695037"/>
              <a:gd name="connsiteY59" fmla="*/ 2453268 h 2709746"/>
              <a:gd name="connsiteX60" fmla="*/ 557561 w 3695037"/>
              <a:gd name="connsiteY60" fmla="*/ 2442117 h 2709746"/>
              <a:gd name="connsiteX61" fmla="*/ 535258 w 3695037"/>
              <a:gd name="connsiteY61" fmla="*/ 2419815 h 2709746"/>
              <a:gd name="connsiteX62" fmla="*/ 501805 w 3695037"/>
              <a:gd name="connsiteY62" fmla="*/ 2408663 h 2709746"/>
              <a:gd name="connsiteX63" fmla="*/ 457200 w 3695037"/>
              <a:gd name="connsiteY63" fmla="*/ 2386361 h 2709746"/>
              <a:gd name="connsiteX64" fmla="*/ 390292 w 3695037"/>
              <a:gd name="connsiteY64" fmla="*/ 2341756 h 2709746"/>
              <a:gd name="connsiteX65" fmla="*/ 356839 w 3695037"/>
              <a:gd name="connsiteY65" fmla="*/ 2319454 h 2709746"/>
              <a:gd name="connsiteX66" fmla="*/ 312234 w 3695037"/>
              <a:gd name="connsiteY66" fmla="*/ 2297151 h 2709746"/>
              <a:gd name="connsiteX67" fmla="*/ 278780 w 3695037"/>
              <a:gd name="connsiteY67" fmla="*/ 2274849 h 2709746"/>
              <a:gd name="connsiteX68" fmla="*/ 200722 w 3695037"/>
              <a:gd name="connsiteY68" fmla="*/ 2241395 h 2709746"/>
              <a:gd name="connsiteX69" fmla="*/ 156117 w 3695037"/>
              <a:gd name="connsiteY69" fmla="*/ 2196790 h 2709746"/>
              <a:gd name="connsiteX70" fmla="*/ 133814 w 3695037"/>
              <a:gd name="connsiteY70" fmla="*/ 2174488 h 2709746"/>
              <a:gd name="connsiteX71" fmla="*/ 111512 w 3695037"/>
              <a:gd name="connsiteY71" fmla="*/ 2152185 h 2709746"/>
              <a:gd name="connsiteX72" fmla="*/ 66907 w 3695037"/>
              <a:gd name="connsiteY72" fmla="*/ 2085278 h 2709746"/>
              <a:gd name="connsiteX73" fmla="*/ 55756 w 3695037"/>
              <a:gd name="connsiteY73" fmla="*/ 2040673 h 2709746"/>
              <a:gd name="connsiteX74" fmla="*/ 33453 w 3695037"/>
              <a:gd name="connsiteY74" fmla="*/ 1996068 h 2709746"/>
              <a:gd name="connsiteX75" fmla="*/ 22302 w 3695037"/>
              <a:gd name="connsiteY75" fmla="*/ 1940312 h 2709746"/>
              <a:gd name="connsiteX76" fmla="*/ 0 w 3695037"/>
              <a:gd name="connsiteY76" fmla="*/ 1851102 h 2709746"/>
              <a:gd name="connsiteX77" fmla="*/ 11151 w 3695037"/>
              <a:gd name="connsiteY77" fmla="*/ 1416205 h 2709746"/>
              <a:gd name="connsiteX78" fmla="*/ 22302 w 3695037"/>
              <a:gd name="connsiteY78" fmla="*/ 1349297 h 2709746"/>
              <a:gd name="connsiteX79" fmla="*/ 33453 w 3695037"/>
              <a:gd name="connsiteY79" fmla="*/ 1271239 h 2709746"/>
              <a:gd name="connsiteX80" fmla="*/ 55756 w 3695037"/>
              <a:gd name="connsiteY80" fmla="*/ 1215483 h 2709746"/>
              <a:gd name="connsiteX81" fmla="*/ 66907 w 3695037"/>
              <a:gd name="connsiteY81" fmla="*/ 1182029 h 2709746"/>
              <a:gd name="connsiteX82" fmla="*/ 78058 w 3695037"/>
              <a:gd name="connsiteY82" fmla="*/ 1137424 h 2709746"/>
              <a:gd name="connsiteX83" fmla="*/ 122663 w 3695037"/>
              <a:gd name="connsiteY83" fmla="*/ 1014761 h 2709746"/>
              <a:gd name="connsiteX84" fmla="*/ 133814 w 3695037"/>
              <a:gd name="connsiteY84" fmla="*/ 981307 h 2709746"/>
              <a:gd name="connsiteX85" fmla="*/ 156117 w 3695037"/>
              <a:gd name="connsiteY85" fmla="*/ 892097 h 2709746"/>
              <a:gd name="connsiteX86" fmla="*/ 200722 w 3695037"/>
              <a:gd name="connsiteY86" fmla="*/ 825190 h 2709746"/>
              <a:gd name="connsiteX87" fmla="*/ 223024 w 3695037"/>
              <a:gd name="connsiteY87" fmla="*/ 769434 h 2709746"/>
              <a:gd name="connsiteX88" fmla="*/ 256478 w 3695037"/>
              <a:gd name="connsiteY88" fmla="*/ 713678 h 2709746"/>
              <a:gd name="connsiteX89" fmla="*/ 278780 w 3695037"/>
              <a:gd name="connsiteY89" fmla="*/ 646771 h 2709746"/>
              <a:gd name="connsiteX90" fmla="*/ 334536 w 3695037"/>
              <a:gd name="connsiteY90" fmla="*/ 568712 h 2709746"/>
              <a:gd name="connsiteX91" fmla="*/ 356839 w 3695037"/>
              <a:gd name="connsiteY91" fmla="*/ 546410 h 2709746"/>
              <a:gd name="connsiteX92" fmla="*/ 423746 w 3695037"/>
              <a:gd name="connsiteY92" fmla="*/ 468351 h 2709746"/>
              <a:gd name="connsiteX93" fmla="*/ 468351 w 3695037"/>
              <a:gd name="connsiteY93" fmla="*/ 434897 h 2709746"/>
              <a:gd name="connsiteX94" fmla="*/ 501805 w 3695037"/>
              <a:gd name="connsiteY94" fmla="*/ 401444 h 2709746"/>
              <a:gd name="connsiteX95" fmla="*/ 546409 w 3695037"/>
              <a:gd name="connsiteY95" fmla="*/ 379141 h 2709746"/>
              <a:gd name="connsiteX96" fmla="*/ 568712 w 3695037"/>
              <a:gd name="connsiteY96" fmla="*/ 356839 h 2709746"/>
              <a:gd name="connsiteX97" fmla="*/ 635619 w 3695037"/>
              <a:gd name="connsiteY97" fmla="*/ 334536 h 2709746"/>
              <a:gd name="connsiteX98" fmla="*/ 735980 w 3695037"/>
              <a:gd name="connsiteY98" fmla="*/ 289932 h 2709746"/>
              <a:gd name="connsiteX99" fmla="*/ 814039 w 3695037"/>
              <a:gd name="connsiteY99" fmla="*/ 256478 h 2709746"/>
              <a:gd name="connsiteX100" fmla="*/ 858644 w 3695037"/>
              <a:gd name="connsiteY100" fmla="*/ 245327 h 2709746"/>
              <a:gd name="connsiteX101" fmla="*/ 925551 w 3695037"/>
              <a:gd name="connsiteY101" fmla="*/ 211873 h 2709746"/>
              <a:gd name="connsiteX102" fmla="*/ 959005 w 3695037"/>
              <a:gd name="connsiteY102" fmla="*/ 189571 h 2709746"/>
              <a:gd name="connsiteX103" fmla="*/ 1025912 w 3695037"/>
              <a:gd name="connsiteY103" fmla="*/ 167268 h 2709746"/>
              <a:gd name="connsiteX104" fmla="*/ 1059366 w 3695037"/>
              <a:gd name="connsiteY104" fmla="*/ 156117 h 2709746"/>
              <a:gd name="connsiteX105" fmla="*/ 1092819 w 3695037"/>
              <a:gd name="connsiteY105" fmla="*/ 133815 h 2709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695037" h="2709746">
                <a:moveTo>
                  <a:pt x="1092819" y="0"/>
                </a:moveTo>
                <a:cubicBezTo>
                  <a:pt x="1187690" y="31624"/>
                  <a:pt x="1282834" y="65568"/>
                  <a:pt x="1382751" y="78058"/>
                </a:cubicBezTo>
                <a:cubicBezTo>
                  <a:pt x="1434520" y="84529"/>
                  <a:pt x="1486829" y="85493"/>
                  <a:pt x="1538868" y="89210"/>
                </a:cubicBezTo>
                <a:cubicBezTo>
                  <a:pt x="1587190" y="96644"/>
                  <a:pt x="1635243" y="106113"/>
                  <a:pt x="1683834" y="111512"/>
                </a:cubicBezTo>
                <a:cubicBezTo>
                  <a:pt x="1735686" y="117273"/>
                  <a:pt x="1788269" y="115534"/>
                  <a:pt x="1839951" y="122663"/>
                </a:cubicBezTo>
                <a:cubicBezTo>
                  <a:pt x="1896278" y="130432"/>
                  <a:pt x="1951065" y="147183"/>
                  <a:pt x="2007219" y="156117"/>
                </a:cubicBezTo>
                <a:cubicBezTo>
                  <a:pt x="2114683" y="173214"/>
                  <a:pt x="2330605" y="200722"/>
                  <a:pt x="2330605" y="200722"/>
                </a:cubicBezTo>
                <a:cubicBezTo>
                  <a:pt x="2378927" y="215590"/>
                  <a:pt x="2426650" y="232565"/>
                  <a:pt x="2475570" y="245327"/>
                </a:cubicBezTo>
                <a:cubicBezTo>
                  <a:pt x="2626872" y="284797"/>
                  <a:pt x="2589281" y="246424"/>
                  <a:pt x="2765502" y="334536"/>
                </a:cubicBezTo>
                <a:cubicBezTo>
                  <a:pt x="2798548" y="351059"/>
                  <a:pt x="2857312" y="378304"/>
                  <a:pt x="2888166" y="401444"/>
                </a:cubicBezTo>
                <a:cubicBezTo>
                  <a:pt x="2900782" y="410906"/>
                  <a:pt x="2909003" y="425435"/>
                  <a:pt x="2921619" y="434897"/>
                </a:cubicBezTo>
                <a:cubicBezTo>
                  <a:pt x="3029824" y="516051"/>
                  <a:pt x="2925267" y="415878"/>
                  <a:pt x="3033131" y="512956"/>
                </a:cubicBezTo>
                <a:cubicBezTo>
                  <a:pt x="3105925" y="578470"/>
                  <a:pt x="3068175" y="558697"/>
                  <a:pt x="3144644" y="613317"/>
                </a:cubicBezTo>
                <a:cubicBezTo>
                  <a:pt x="3177361" y="636686"/>
                  <a:pt x="3216575" y="651794"/>
                  <a:pt x="3245005" y="680224"/>
                </a:cubicBezTo>
                <a:cubicBezTo>
                  <a:pt x="3259873" y="695092"/>
                  <a:pt x="3273644" y="711145"/>
                  <a:pt x="3289609" y="724829"/>
                </a:cubicBezTo>
                <a:cubicBezTo>
                  <a:pt x="3325751" y="755808"/>
                  <a:pt x="3367462" y="780379"/>
                  <a:pt x="3401122" y="814039"/>
                </a:cubicBezTo>
                <a:cubicBezTo>
                  <a:pt x="3434576" y="847493"/>
                  <a:pt x="3473097" y="876551"/>
                  <a:pt x="3501483" y="914400"/>
                </a:cubicBezTo>
                <a:cubicBezTo>
                  <a:pt x="3512634" y="929268"/>
                  <a:pt x="3522589" y="945114"/>
                  <a:pt x="3534936" y="959005"/>
                </a:cubicBezTo>
                <a:cubicBezTo>
                  <a:pt x="3552398" y="978650"/>
                  <a:pt x="3578937" y="991252"/>
                  <a:pt x="3590692" y="1014761"/>
                </a:cubicBezTo>
                <a:cubicBezTo>
                  <a:pt x="3598126" y="1029629"/>
                  <a:pt x="3604185" y="1045269"/>
                  <a:pt x="3612995" y="1059366"/>
                </a:cubicBezTo>
                <a:cubicBezTo>
                  <a:pt x="3622845" y="1075126"/>
                  <a:pt x="3635645" y="1088848"/>
                  <a:pt x="3646448" y="1103971"/>
                </a:cubicBezTo>
                <a:cubicBezTo>
                  <a:pt x="3654238" y="1114877"/>
                  <a:pt x="3661317" y="1126273"/>
                  <a:pt x="3668751" y="1137424"/>
                </a:cubicBezTo>
                <a:cubicBezTo>
                  <a:pt x="3711104" y="1264487"/>
                  <a:pt x="3695653" y="1205127"/>
                  <a:pt x="3668751" y="1483112"/>
                </a:cubicBezTo>
                <a:cubicBezTo>
                  <a:pt x="3667460" y="1496452"/>
                  <a:pt x="3653882" y="1505415"/>
                  <a:pt x="3646448" y="1516566"/>
                </a:cubicBezTo>
                <a:cubicBezTo>
                  <a:pt x="3636536" y="1546301"/>
                  <a:pt x="3631367" y="1567066"/>
                  <a:pt x="3612995" y="1594624"/>
                </a:cubicBezTo>
                <a:cubicBezTo>
                  <a:pt x="3607163" y="1603372"/>
                  <a:pt x="3597260" y="1608717"/>
                  <a:pt x="3590692" y="1616927"/>
                </a:cubicBezTo>
                <a:cubicBezTo>
                  <a:pt x="3558606" y="1657034"/>
                  <a:pt x="3579086" y="1648514"/>
                  <a:pt x="3534936" y="1683834"/>
                </a:cubicBezTo>
                <a:cubicBezTo>
                  <a:pt x="3509968" y="1703809"/>
                  <a:pt x="3481846" y="1719615"/>
                  <a:pt x="3456878" y="1739590"/>
                </a:cubicBezTo>
                <a:cubicBezTo>
                  <a:pt x="3370734" y="1808506"/>
                  <a:pt x="3482648" y="1737278"/>
                  <a:pt x="3378819" y="1806497"/>
                </a:cubicBezTo>
                <a:cubicBezTo>
                  <a:pt x="3360785" y="1818520"/>
                  <a:pt x="3340402" y="1826946"/>
                  <a:pt x="3323063" y="1839951"/>
                </a:cubicBezTo>
                <a:cubicBezTo>
                  <a:pt x="3310447" y="1849413"/>
                  <a:pt x="3301477" y="1863020"/>
                  <a:pt x="3289609" y="1873405"/>
                </a:cubicBezTo>
                <a:cubicBezTo>
                  <a:pt x="3200280" y="1951568"/>
                  <a:pt x="3269423" y="1887535"/>
                  <a:pt x="3178097" y="1951463"/>
                </a:cubicBezTo>
                <a:cubicBezTo>
                  <a:pt x="3158599" y="1965112"/>
                  <a:pt x="3141839" y="1982419"/>
                  <a:pt x="3122341" y="1996068"/>
                </a:cubicBezTo>
                <a:cubicBezTo>
                  <a:pt x="3011419" y="2073714"/>
                  <a:pt x="3121805" y="1990171"/>
                  <a:pt x="3010829" y="2051824"/>
                </a:cubicBezTo>
                <a:cubicBezTo>
                  <a:pt x="2994582" y="2060850"/>
                  <a:pt x="2982161" y="2075716"/>
                  <a:pt x="2966224" y="2085278"/>
                </a:cubicBezTo>
                <a:cubicBezTo>
                  <a:pt x="2944843" y="2098107"/>
                  <a:pt x="2920855" y="2106168"/>
                  <a:pt x="2899317" y="2118732"/>
                </a:cubicBezTo>
                <a:cubicBezTo>
                  <a:pt x="2760757" y="2199558"/>
                  <a:pt x="2892811" y="2129286"/>
                  <a:pt x="2787805" y="2196790"/>
                </a:cubicBezTo>
                <a:cubicBezTo>
                  <a:pt x="2751341" y="2220231"/>
                  <a:pt x="2710971" y="2237688"/>
                  <a:pt x="2676292" y="2263697"/>
                </a:cubicBezTo>
                <a:cubicBezTo>
                  <a:pt x="2628402" y="2299615"/>
                  <a:pt x="2631234" y="2299881"/>
                  <a:pt x="2575931" y="2330605"/>
                </a:cubicBezTo>
                <a:cubicBezTo>
                  <a:pt x="2535076" y="2353302"/>
                  <a:pt x="2515415" y="2356477"/>
                  <a:pt x="2475570" y="2386361"/>
                </a:cubicBezTo>
                <a:cubicBezTo>
                  <a:pt x="2462954" y="2395823"/>
                  <a:pt x="2455490" y="2411457"/>
                  <a:pt x="2442117" y="2419815"/>
                </a:cubicBezTo>
                <a:cubicBezTo>
                  <a:pt x="2425143" y="2430424"/>
                  <a:pt x="2404265" y="2433165"/>
                  <a:pt x="2386361" y="2442117"/>
                </a:cubicBezTo>
                <a:cubicBezTo>
                  <a:pt x="2374374" y="2448110"/>
                  <a:pt x="2365076" y="2458803"/>
                  <a:pt x="2352907" y="2464419"/>
                </a:cubicBezTo>
                <a:cubicBezTo>
                  <a:pt x="2316558" y="2481196"/>
                  <a:pt x="2278566" y="2494156"/>
                  <a:pt x="2241395" y="2509024"/>
                </a:cubicBezTo>
                <a:lnTo>
                  <a:pt x="2185639" y="2531327"/>
                </a:lnTo>
                <a:cubicBezTo>
                  <a:pt x="2168580" y="2538150"/>
                  <a:pt x="2119740" y="2558952"/>
                  <a:pt x="2096429" y="2564780"/>
                </a:cubicBezTo>
                <a:cubicBezTo>
                  <a:pt x="2078041" y="2569377"/>
                  <a:pt x="2059258" y="2572215"/>
                  <a:pt x="2040673" y="2575932"/>
                </a:cubicBezTo>
                <a:cubicBezTo>
                  <a:pt x="2022088" y="2587083"/>
                  <a:pt x="2004303" y="2599692"/>
                  <a:pt x="1984917" y="2609385"/>
                </a:cubicBezTo>
                <a:cubicBezTo>
                  <a:pt x="1974403" y="2614642"/>
                  <a:pt x="1961977" y="2615279"/>
                  <a:pt x="1951463" y="2620536"/>
                </a:cubicBezTo>
                <a:cubicBezTo>
                  <a:pt x="1939476" y="2626530"/>
                  <a:pt x="1930558" y="2638133"/>
                  <a:pt x="1918009" y="2642839"/>
                </a:cubicBezTo>
                <a:cubicBezTo>
                  <a:pt x="1900262" y="2649494"/>
                  <a:pt x="1880477" y="2648783"/>
                  <a:pt x="1862253" y="2653990"/>
                </a:cubicBezTo>
                <a:cubicBezTo>
                  <a:pt x="1828347" y="2663678"/>
                  <a:pt x="1796102" y="2678892"/>
                  <a:pt x="1761892" y="2687444"/>
                </a:cubicBezTo>
                <a:cubicBezTo>
                  <a:pt x="1695352" y="2704079"/>
                  <a:pt x="1732404" y="2696075"/>
                  <a:pt x="1650380" y="2709746"/>
                </a:cubicBezTo>
                <a:cubicBezTo>
                  <a:pt x="1512848" y="2706029"/>
                  <a:pt x="1375195" y="2705465"/>
                  <a:pt x="1237785" y="2698595"/>
                </a:cubicBezTo>
                <a:cubicBezTo>
                  <a:pt x="1218046" y="2697608"/>
                  <a:pt x="1173146" y="2670893"/>
                  <a:pt x="1159726" y="2665141"/>
                </a:cubicBezTo>
                <a:cubicBezTo>
                  <a:pt x="1137330" y="2655542"/>
                  <a:pt x="1104302" y="2648497"/>
                  <a:pt x="1081668" y="2642839"/>
                </a:cubicBezTo>
                <a:cubicBezTo>
                  <a:pt x="790613" y="2497311"/>
                  <a:pt x="1111266" y="2649075"/>
                  <a:pt x="892097" y="2564780"/>
                </a:cubicBezTo>
                <a:cubicBezTo>
                  <a:pt x="868824" y="2555829"/>
                  <a:pt x="848207" y="2540917"/>
                  <a:pt x="825190" y="2531327"/>
                </a:cubicBezTo>
                <a:cubicBezTo>
                  <a:pt x="766282" y="2506782"/>
                  <a:pt x="753149" y="2508168"/>
                  <a:pt x="691375" y="2497873"/>
                </a:cubicBezTo>
                <a:cubicBezTo>
                  <a:pt x="638361" y="2462531"/>
                  <a:pt x="670636" y="2479809"/>
                  <a:pt x="591014" y="2453268"/>
                </a:cubicBezTo>
                <a:lnTo>
                  <a:pt x="557561" y="2442117"/>
                </a:lnTo>
                <a:cubicBezTo>
                  <a:pt x="550127" y="2434683"/>
                  <a:pt x="544273" y="2425224"/>
                  <a:pt x="535258" y="2419815"/>
                </a:cubicBezTo>
                <a:cubicBezTo>
                  <a:pt x="525179" y="2413767"/>
                  <a:pt x="512609" y="2413293"/>
                  <a:pt x="501805" y="2408663"/>
                </a:cubicBezTo>
                <a:cubicBezTo>
                  <a:pt x="486526" y="2402115"/>
                  <a:pt x="472068" y="2393795"/>
                  <a:pt x="457200" y="2386361"/>
                </a:cubicBezTo>
                <a:cubicBezTo>
                  <a:pt x="417449" y="2346610"/>
                  <a:pt x="453303" y="2377762"/>
                  <a:pt x="390292" y="2341756"/>
                </a:cubicBezTo>
                <a:cubicBezTo>
                  <a:pt x="378656" y="2335107"/>
                  <a:pt x="368475" y="2326103"/>
                  <a:pt x="356839" y="2319454"/>
                </a:cubicBezTo>
                <a:cubicBezTo>
                  <a:pt x="342406" y="2311206"/>
                  <a:pt x="326667" y="2305398"/>
                  <a:pt x="312234" y="2297151"/>
                </a:cubicBezTo>
                <a:cubicBezTo>
                  <a:pt x="300598" y="2290502"/>
                  <a:pt x="290767" y="2280843"/>
                  <a:pt x="278780" y="2274849"/>
                </a:cubicBezTo>
                <a:cubicBezTo>
                  <a:pt x="235720" y="2253319"/>
                  <a:pt x="247123" y="2276196"/>
                  <a:pt x="200722" y="2241395"/>
                </a:cubicBezTo>
                <a:cubicBezTo>
                  <a:pt x="183900" y="2228779"/>
                  <a:pt x="170985" y="2211658"/>
                  <a:pt x="156117" y="2196790"/>
                </a:cubicBezTo>
                <a:lnTo>
                  <a:pt x="133814" y="2174488"/>
                </a:lnTo>
                <a:cubicBezTo>
                  <a:pt x="126380" y="2167054"/>
                  <a:pt x="117344" y="2160933"/>
                  <a:pt x="111512" y="2152185"/>
                </a:cubicBezTo>
                <a:lnTo>
                  <a:pt x="66907" y="2085278"/>
                </a:lnTo>
                <a:cubicBezTo>
                  <a:pt x="63190" y="2070410"/>
                  <a:pt x="61137" y="2055023"/>
                  <a:pt x="55756" y="2040673"/>
                </a:cubicBezTo>
                <a:cubicBezTo>
                  <a:pt x="49919" y="2025108"/>
                  <a:pt x="38710" y="2011838"/>
                  <a:pt x="33453" y="1996068"/>
                </a:cubicBezTo>
                <a:cubicBezTo>
                  <a:pt x="27459" y="1978087"/>
                  <a:pt x="26564" y="1958780"/>
                  <a:pt x="22302" y="1940312"/>
                </a:cubicBezTo>
                <a:cubicBezTo>
                  <a:pt x="15410" y="1910445"/>
                  <a:pt x="0" y="1851102"/>
                  <a:pt x="0" y="1851102"/>
                </a:cubicBezTo>
                <a:cubicBezTo>
                  <a:pt x="3717" y="1706136"/>
                  <a:pt x="4712" y="1561075"/>
                  <a:pt x="11151" y="1416205"/>
                </a:cubicBezTo>
                <a:cubicBezTo>
                  <a:pt x="12155" y="1393617"/>
                  <a:pt x="18864" y="1371644"/>
                  <a:pt x="22302" y="1349297"/>
                </a:cubicBezTo>
                <a:cubicBezTo>
                  <a:pt x="26299" y="1323319"/>
                  <a:pt x="27078" y="1296738"/>
                  <a:pt x="33453" y="1271239"/>
                </a:cubicBezTo>
                <a:cubicBezTo>
                  <a:pt x="38308" y="1251820"/>
                  <a:pt x="48727" y="1234226"/>
                  <a:pt x="55756" y="1215483"/>
                </a:cubicBezTo>
                <a:cubicBezTo>
                  <a:pt x="59883" y="1204477"/>
                  <a:pt x="63678" y="1193331"/>
                  <a:pt x="66907" y="1182029"/>
                </a:cubicBezTo>
                <a:cubicBezTo>
                  <a:pt x="71117" y="1167293"/>
                  <a:pt x="73654" y="1152104"/>
                  <a:pt x="78058" y="1137424"/>
                </a:cubicBezTo>
                <a:cubicBezTo>
                  <a:pt x="101484" y="1059338"/>
                  <a:pt x="96064" y="1085694"/>
                  <a:pt x="122663" y="1014761"/>
                </a:cubicBezTo>
                <a:cubicBezTo>
                  <a:pt x="126790" y="1003755"/>
                  <a:pt x="130721" y="992647"/>
                  <a:pt x="133814" y="981307"/>
                </a:cubicBezTo>
                <a:cubicBezTo>
                  <a:pt x="141879" y="951735"/>
                  <a:pt x="144043" y="920270"/>
                  <a:pt x="156117" y="892097"/>
                </a:cubicBezTo>
                <a:cubicBezTo>
                  <a:pt x="166676" y="867460"/>
                  <a:pt x="190767" y="850077"/>
                  <a:pt x="200722" y="825190"/>
                </a:cubicBezTo>
                <a:cubicBezTo>
                  <a:pt x="208156" y="806605"/>
                  <a:pt x="214072" y="787338"/>
                  <a:pt x="223024" y="769434"/>
                </a:cubicBezTo>
                <a:cubicBezTo>
                  <a:pt x="232717" y="750048"/>
                  <a:pt x="247509" y="733409"/>
                  <a:pt x="256478" y="713678"/>
                </a:cubicBezTo>
                <a:cubicBezTo>
                  <a:pt x="266206" y="692276"/>
                  <a:pt x="269232" y="668254"/>
                  <a:pt x="278780" y="646771"/>
                </a:cubicBezTo>
                <a:cubicBezTo>
                  <a:pt x="284297" y="634359"/>
                  <a:pt x="330616" y="573416"/>
                  <a:pt x="334536" y="568712"/>
                </a:cubicBezTo>
                <a:cubicBezTo>
                  <a:pt x="341267" y="560635"/>
                  <a:pt x="350108" y="554487"/>
                  <a:pt x="356839" y="546410"/>
                </a:cubicBezTo>
                <a:cubicBezTo>
                  <a:pt x="393568" y="502336"/>
                  <a:pt x="382400" y="503791"/>
                  <a:pt x="423746" y="468351"/>
                </a:cubicBezTo>
                <a:cubicBezTo>
                  <a:pt x="437857" y="456256"/>
                  <a:pt x="454240" y="446992"/>
                  <a:pt x="468351" y="434897"/>
                </a:cubicBezTo>
                <a:cubicBezTo>
                  <a:pt x="480325" y="424634"/>
                  <a:pt x="488972" y="410610"/>
                  <a:pt x="501805" y="401444"/>
                </a:cubicBezTo>
                <a:cubicBezTo>
                  <a:pt x="515332" y="391782"/>
                  <a:pt x="532578" y="388362"/>
                  <a:pt x="546409" y="379141"/>
                </a:cubicBezTo>
                <a:cubicBezTo>
                  <a:pt x="555157" y="373309"/>
                  <a:pt x="559308" y="361541"/>
                  <a:pt x="568712" y="356839"/>
                </a:cubicBezTo>
                <a:cubicBezTo>
                  <a:pt x="589739" y="346326"/>
                  <a:pt x="613317" y="341970"/>
                  <a:pt x="635619" y="334536"/>
                </a:cubicBezTo>
                <a:cubicBezTo>
                  <a:pt x="677757" y="292400"/>
                  <a:pt x="646013" y="316923"/>
                  <a:pt x="735980" y="289932"/>
                </a:cubicBezTo>
                <a:cubicBezTo>
                  <a:pt x="828281" y="262241"/>
                  <a:pt x="698002" y="299991"/>
                  <a:pt x="814039" y="256478"/>
                </a:cubicBezTo>
                <a:cubicBezTo>
                  <a:pt x="828389" y="251097"/>
                  <a:pt x="843776" y="249044"/>
                  <a:pt x="858644" y="245327"/>
                </a:cubicBezTo>
                <a:cubicBezTo>
                  <a:pt x="954501" y="181420"/>
                  <a:pt x="833228" y="258033"/>
                  <a:pt x="925551" y="211873"/>
                </a:cubicBezTo>
                <a:cubicBezTo>
                  <a:pt x="937538" y="205880"/>
                  <a:pt x="946758" y="195014"/>
                  <a:pt x="959005" y="189571"/>
                </a:cubicBezTo>
                <a:cubicBezTo>
                  <a:pt x="980488" y="180023"/>
                  <a:pt x="1003610" y="174702"/>
                  <a:pt x="1025912" y="167268"/>
                </a:cubicBezTo>
                <a:lnTo>
                  <a:pt x="1059366" y="156117"/>
                </a:lnTo>
                <a:cubicBezTo>
                  <a:pt x="1096345" y="143791"/>
                  <a:pt x="1092819" y="156720"/>
                  <a:pt x="1092819" y="13381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85687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389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389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390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390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390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390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389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389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39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39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390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939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6" grpId="0"/>
      <p:bldP spid="293900" grpId="0" animBg="1"/>
      <p:bldP spid="293901" grpId="0"/>
      <p:bldP spid="293902" grpId="0"/>
      <p:bldP spid="293903" grpId="0" animBg="1"/>
      <p:bldP spid="293904" grpId="0" animBg="1"/>
      <p:bldP spid="293928" grpId="0"/>
      <p:bldP spid="293929" grpId="0"/>
      <p:bldP spid="29393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8.4|7.|13.8"/>
</p:tagLst>
</file>

<file path=ppt/tags/tag2.xml><?xml version="1.0" encoding="utf-8"?>
<p:tagLst xmlns:a="http://schemas.openxmlformats.org/drawingml/2006/main" xmlns:r="http://schemas.openxmlformats.org/officeDocument/2006/relationships" xmlns:p="http://schemas.openxmlformats.org/presentationml/2006/main">
  <p:tag name="TIMING" val="|8.4|7.|13.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B-PP-template-3.v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emplate>
  <TotalTime>0</TotalTime>
  <Words>3176</Words>
  <Application>Microsoft Office PowerPoint</Application>
  <PresentationFormat>On-screen Show (4:3)</PresentationFormat>
  <Paragraphs>333</Paragraphs>
  <Slides>58</Slides>
  <Notes>10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DB-PP-template-3.v2</vt:lpstr>
      <vt:lpstr>Chart</vt:lpstr>
      <vt:lpstr>Celebrating 25 Years of TREC</vt:lpstr>
      <vt:lpstr>Outline</vt:lpstr>
      <vt:lpstr>PowerPoint Presentation</vt:lpstr>
      <vt:lpstr>The Legal Profession at the Trailing Edge of Change</vt:lpstr>
      <vt:lpstr>PowerPoint Presentation</vt:lpstr>
      <vt:lpstr>Presidential E-mail</vt:lpstr>
      <vt:lpstr> Example of Boolean search string from U.S. v. Philip Morris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TREC Legal Track Coordinators 2006-2011</vt:lpstr>
      <vt:lpstr>TREC Legal Track</vt:lpstr>
      <vt:lpstr>TREC Legal Track: Topics</vt:lpstr>
      <vt:lpstr>Beyond Boolean: getting at the “dark matter” (i.e., relevant documents not found by keyword searches alone)</vt:lpstr>
      <vt:lpstr>   Nobody Finds Everything</vt:lpstr>
      <vt:lpstr>   Boolean searches may miss a large percentage of documents</vt:lpstr>
      <vt:lpstr>  Team-TA Interaction and Effectiveness: TREC Legal Track 2009</vt:lpstr>
      <vt:lpstr>
      </vt:lpstr>
      <vt:lpstr>Maura Grossman &amp; Gordon Cormack</vt:lpstr>
      <vt:lpstr>PowerPoint Presentation</vt:lpstr>
      <vt:lpstr>PowerPoint Presentation</vt:lpstr>
      <vt:lpstr>Two Important Open Questions as of 2011 When the Legal Track ended</vt:lpstr>
      <vt:lpstr>ACM Publication</vt:lpstr>
      <vt:lpstr>SIGIR’14, July 6–11, 2014, Gold Coast, Queensland, Australia. ACM 978-1-4503-2257-7/14/07. &lt;Mhttp://dx.doi.org/10.1145/2600428.2609601M.</vt:lpstr>
      <vt:lpstr>Open Issues</vt:lpstr>
      <vt:lpstr>Do lawyers and judges need to understand the black box?</vt:lpstr>
      <vt:lpstr>PowerPoint Presentation</vt:lpstr>
      <vt:lpstr>PowerPoint Presentation</vt:lpstr>
      <vt:lpstr>PowerPoint Presentation</vt:lpstr>
      <vt:lpstr>Summarizing the Impact of the TREC Legal Track</vt:lpstr>
      <vt:lpstr>PowerPoint Presentation</vt:lpstr>
      <vt:lpstr>  Victor Stanley v. Creative Pipe, 250 F.R.D. 251 (D. Md. 2008)</vt:lpstr>
      <vt:lpstr>PowerPoint Presentation</vt:lpstr>
      <vt:lpstr>PowerPoint Presentation</vt:lpstr>
      <vt:lpstr>PowerPoint Presentation</vt:lpstr>
      <vt:lpstr>PowerPoint Presentation</vt:lpstr>
      <vt:lpstr>PowerPoint Presentation</vt:lpstr>
      <vt:lpstr>PowerPoint Presentation</vt:lpstr>
      <vt:lpstr>DESI (Discovery of ESI) Workshops and SIRE at SIGIR</vt:lpstr>
      <vt:lpstr>PowerPoint Presentation</vt:lpstr>
      <vt:lpstr>PowerPoint Presentation</vt:lpstr>
      <vt:lpstr>Rand Report:Where the money goes: Understanding Litigant Expenditures for Poducing Electronic Discovery (N. Pace  et al. 2012) </vt:lpstr>
      <vt:lpstr>PowerPoint Presentation</vt:lpstr>
      <vt:lpstr>PowerPoint Presentation</vt:lpstr>
      <vt:lpstr>PowerPoint Presentation</vt:lpstr>
      <vt:lpstr>The TREC Legal Track &amp; alien features in the law…</vt:lpstr>
      <vt:lpstr>The Legal Community’s Understanding of the TREC Legal Track</vt:lpstr>
      <vt:lpstr>PowerPoint Presentation</vt:lpstr>
      <vt:lpstr>PowerPoint Presentation</vt:lpstr>
      <vt:lpstr>Analytics in other legal contexts</vt:lpstr>
      <vt:lpstr>PowerPoint Presentation</vt:lpstr>
      <vt:lpstr>PowerPoint Presentation</vt:lpstr>
      <vt:lpstr>Algorithm Ethics</vt:lpstr>
      <vt:lpstr>PowerPoint Presentation</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dc:creator>
  <cp:lastModifiedBy>
  </cp:lastModifiedBy>
  <cp:revision>1</cp:revision>
  <dcterms:modified xsi:type="dcterms:W3CDTF">1901-01-01T05:00:00Z</dcterms:modified>
</cp:coreProperties>
</file>